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422" r:id="rId2"/>
    <p:sldId id="426" r:id="rId3"/>
    <p:sldId id="454" r:id="rId4"/>
    <p:sldId id="455" r:id="rId5"/>
    <p:sldId id="456" r:id="rId6"/>
    <p:sldId id="457" r:id="rId7"/>
    <p:sldId id="459" r:id="rId8"/>
    <p:sldId id="463" r:id="rId9"/>
    <p:sldId id="460" r:id="rId10"/>
    <p:sldId id="461" r:id="rId11"/>
    <p:sldId id="462" r:id="rId12"/>
    <p:sldId id="464" r:id="rId13"/>
    <p:sldId id="465" r:id="rId14"/>
    <p:sldId id="466" r:id="rId15"/>
    <p:sldId id="467" r:id="rId16"/>
    <p:sldId id="468" r:id="rId17"/>
    <p:sldId id="469" r:id="rId18"/>
    <p:sldId id="470" r:id="rId19"/>
    <p:sldId id="471" r:id="rId20"/>
    <p:sldId id="472" r:id="rId21"/>
    <p:sldId id="473" r:id="rId22"/>
    <p:sldId id="474" r:id="rId23"/>
    <p:sldId id="475" r:id="rId24"/>
    <p:sldId id="476" r:id="rId25"/>
    <p:sldId id="477" r:id="rId26"/>
    <p:sldId id="478" r:id="rId27"/>
    <p:sldId id="479" r:id="rId28"/>
    <p:sldId id="480" r:id="rId29"/>
    <p:sldId id="481" r:id="rId30"/>
    <p:sldId id="482" r:id="rId31"/>
    <p:sldId id="483" r:id="rId32"/>
    <p:sldId id="393" r:id="rId33"/>
  </p:sldIdLst>
  <p:sldSz cx="11880850" cy="7164388"/>
  <p:notesSz cx="6858000" cy="9144000"/>
  <p:defaultTextStyle>
    <a:defPPr>
      <a:defRPr lang="ru-RU"/>
    </a:defPPr>
    <a:lvl1pPr marL="0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345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690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035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381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6726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071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49416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0761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7">
          <p15:clr>
            <a:srgbClr val="A4A3A4"/>
          </p15:clr>
        </p15:guide>
        <p15:guide id="2" pos="374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ena" initials="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/>
    <p:restoredTop sz="94617"/>
  </p:normalViewPr>
  <p:slideViewPr>
    <p:cSldViewPr>
      <p:cViewPr varScale="1">
        <p:scale>
          <a:sx n="61" d="100"/>
          <a:sy n="61" d="100"/>
        </p:scale>
        <p:origin x="60" y="150"/>
      </p:cViewPr>
      <p:guideLst>
        <p:guide orient="horz" pos="2257"/>
        <p:guide pos="374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188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B8B061-2FD9-48D3-AA0A-14AB718AE475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1FC57F-BF3A-45E0-8564-CE5D762BE4BD}">
      <dgm:prSet phldrT="[Текст]"/>
      <dgm:spPr>
        <a:solidFill>
          <a:srgbClr val="CCFFCC"/>
        </a:solidFill>
      </dgm:spPr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Реальная</a:t>
          </a:r>
          <a:r>
            <a:rPr lang="ru-RU" dirty="0" smtClean="0"/>
            <a:t> </a:t>
          </a:r>
          <a:r>
            <a:rPr lang="ru-RU" dirty="0" smtClean="0">
              <a:solidFill>
                <a:schemeClr val="tx2"/>
              </a:solidFill>
            </a:rPr>
            <a:t>ситуация.</a:t>
          </a:r>
          <a:r>
            <a:rPr lang="ru-RU" dirty="0" smtClean="0"/>
            <a:t> </a:t>
          </a:r>
          <a:r>
            <a:rPr lang="ru-RU" dirty="0" smtClean="0">
              <a:solidFill>
                <a:schemeClr val="tx2"/>
              </a:solidFill>
            </a:rPr>
            <a:t>Проблема</a:t>
          </a:r>
          <a:endParaRPr lang="ru-RU" dirty="0">
            <a:solidFill>
              <a:schemeClr val="tx2"/>
            </a:solidFill>
          </a:endParaRPr>
        </a:p>
      </dgm:t>
    </dgm:pt>
    <dgm:pt modelId="{D5080F0F-03EE-47AA-B070-28D44599CF2E}" type="parTrans" cxnId="{C6ABBD2E-79A4-48AD-9F16-CB3F8E39B9C4}">
      <dgm:prSet/>
      <dgm:spPr/>
      <dgm:t>
        <a:bodyPr/>
        <a:lstStyle/>
        <a:p>
          <a:endParaRPr lang="ru-RU"/>
        </a:p>
      </dgm:t>
    </dgm:pt>
    <dgm:pt modelId="{00BA8DB7-1366-43C8-8AAD-004FB595CE4B}" type="sibTrans" cxnId="{C6ABBD2E-79A4-48AD-9F16-CB3F8E39B9C4}">
      <dgm:prSet/>
      <dgm:spPr/>
      <dgm:t>
        <a:bodyPr/>
        <a:lstStyle/>
        <a:p>
          <a:endParaRPr lang="ru-RU"/>
        </a:p>
      </dgm:t>
    </dgm:pt>
    <dgm:pt modelId="{BFCC3673-52F7-4409-B3C5-C04ADA04E95A}">
      <dgm:prSet phldrT="[Текст]"/>
      <dgm:spPr>
        <a:solidFill>
          <a:srgbClr val="CCFFCC"/>
        </a:solidFill>
      </dgm:spPr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Объяснять</a:t>
          </a:r>
          <a:r>
            <a:rPr lang="ru-RU" dirty="0" smtClean="0"/>
            <a:t> </a:t>
          </a:r>
          <a:endParaRPr lang="ru-RU" dirty="0"/>
        </a:p>
      </dgm:t>
    </dgm:pt>
    <dgm:pt modelId="{58395392-DB17-4190-95EC-E58A32526CCC}" type="parTrans" cxnId="{78657451-0C80-4082-A7F4-FB8FF2728A54}">
      <dgm:prSet/>
      <dgm:spPr/>
      <dgm:t>
        <a:bodyPr/>
        <a:lstStyle/>
        <a:p>
          <a:endParaRPr lang="ru-RU"/>
        </a:p>
      </dgm:t>
    </dgm:pt>
    <dgm:pt modelId="{933A592D-861F-409D-9FBA-DD43958F6FE4}" type="sibTrans" cxnId="{78657451-0C80-4082-A7F4-FB8FF2728A54}">
      <dgm:prSet/>
      <dgm:spPr/>
      <dgm:t>
        <a:bodyPr/>
        <a:lstStyle/>
        <a:p>
          <a:endParaRPr lang="ru-RU"/>
        </a:p>
      </dgm:t>
    </dgm:pt>
    <dgm:pt modelId="{D0C5AE70-DE41-457A-8304-3C2014E29F54}">
      <dgm:prSet phldrT="[Текст]"/>
      <dgm:spPr>
        <a:solidFill>
          <a:srgbClr val="CCFFCC"/>
        </a:solidFill>
      </dgm:spPr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Исследовать</a:t>
          </a:r>
          <a:r>
            <a:rPr lang="ru-RU" dirty="0" smtClean="0"/>
            <a:t> </a:t>
          </a:r>
          <a:endParaRPr lang="ru-RU" dirty="0"/>
        </a:p>
      </dgm:t>
    </dgm:pt>
    <dgm:pt modelId="{55581248-6A7B-466F-853A-6DCE89D371D2}" type="parTrans" cxnId="{0F62619B-EEB2-46BC-A7F4-50EA72A2C8C4}">
      <dgm:prSet/>
      <dgm:spPr/>
      <dgm:t>
        <a:bodyPr/>
        <a:lstStyle/>
        <a:p>
          <a:endParaRPr lang="ru-RU"/>
        </a:p>
      </dgm:t>
    </dgm:pt>
    <dgm:pt modelId="{1AEDB948-4BC4-4288-98AF-FFBCD431640E}" type="sibTrans" cxnId="{0F62619B-EEB2-46BC-A7F4-50EA72A2C8C4}">
      <dgm:prSet/>
      <dgm:spPr/>
      <dgm:t>
        <a:bodyPr/>
        <a:lstStyle/>
        <a:p>
          <a:endParaRPr lang="ru-RU"/>
        </a:p>
      </dgm:t>
    </dgm:pt>
    <dgm:pt modelId="{381BC8F6-DC5C-4292-BC15-7179FE251E4D}">
      <dgm:prSet phldrT="[Текст]"/>
      <dgm:spPr>
        <a:solidFill>
          <a:srgbClr val="CCFFCC"/>
        </a:solidFill>
      </dgm:spPr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Проанализировать данные и сделать вывод</a:t>
          </a:r>
          <a:endParaRPr lang="ru-RU" dirty="0">
            <a:solidFill>
              <a:schemeClr val="tx2"/>
            </a:solidFill>
          </a:endParaRPr>
        </a:p>
      </dgm:t>
    </dgm:pt>
    <dgm:pt modelId="{48F99455-BA49-4217-AAB8-C3D2FE647598}" type="parTrans" cxnId="{4DC35D8E-FAA3-49A4-9E08-74A33C231472}">
      <dgm:prSet/>
      <dgm:spPr/>
      <dgm:t>
        <a:bodyPr/>
        <a:lstStyle/>
        <a:p>
          <a:endParaRPr lang="ru-RU"/>
        </a:p>
      </dgm:t>
    </dgm:pt>
    <dgm:pt modelId="{DD8B2D52-3DC2-466B-83AC-B470CEB6377B}" type="sibTrans" cxnId="{4DC35D8E-FAA3-49A4-9E08-74A33C231472}">
      <dgm:prSet/>
      <dgm:spPr/>
      <dgm:t>
        <a:bodyPr/>
        <a:lstStyle/>
        <a:p>
          <a:endParaRPr lang="ru-RU"/>
        </a:p>
      </dgm:t>
    </dgm:pt>
    <dgm:pt modelId="{6DB3F4B3-94F0-486D-BAE7-5CAFAE0990D2}" type="pres">
      <dgm:prSet presAssocID="{93B8B061-2FD9-48D3-AA0A-14AB718AE47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B566F0-1EAB-4025-8213-116BDEBBB7E7}" type="pres">
      <dgm:prSet presAssocID="{991FC57F-BF3A-45E0-8564-CE5D762BE4BD}" presName="root1" presStyleCnt="0"/>
      <dgm:spPr/>
    </dgm:pt>
    <dgm:pt modelId="{F765F740-7FCF-414E-BEEA-51953992D1DC}" type="pres">
      <dgm:prSet presAssocID="{991FC57F-BF3A-45E0-8564-CE5D762BE4B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880116-DA64-444E-BF08-2FEA0B1EEFBC}" type="pres">
      <dgm:prSet presAssocID="{991FC57F-BF3A-45E0-8564-CE5D762BE4BD}" presName="level2hierChild" presStyleCnt="0"/>
      <dgm:spPr/>
    </dgm:pt>
    <dgm:pt modelId="{F753903F-3905-459A-A23F-7176724B05F1}" type="pres">
      <dgm:prSet presAssocID="{58395392-DB17-4190-95EC-E58A32526CCC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CDC2751E-4513-4C47-B077-0385B422057D}" type="pres">
      <dgm:prSet presAssocID="{58395392-DB17-4190-95EC-E58A32526CCC}" presName="connTx" presStyleLbl="parChTrans1D2" presStyleIdx="0" presStyleCnt="3"/>
      <dgm:spPr/>
      <dgm:t>
        <a:bodyPr/>
        <a:lstStyle/>
        <a:p>
          <a:endParaRPr lang="ru-RU"/>
        </a:p>
      </dgm:t>
    </dgm:pt>
    <dgm:pt modelId="{0B3D39D9-7C62-40DD-AF9F-069C5730D67A}" type="pres">
      <dgm:prSet presAssocID="{BFCC3673-52F7-4409-B3C5-C04ADA04E95A}" presName="root2" presStyleCnt="0"/>
      <dgm:spPr/>
    </dgm:pt>
    <dgm:pt modelId="{44F5B58D-C78A-4998-8E7B-DE31F4421FBE}" type="pres">
      <dgm:prSet presAssocID="{BFCC3673-52F7-4409-B3C5-C04ADA04E95A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6B5146-42B2-4B3C-B23C-4DEF7CD93883}" type="pres">
      <dgm:prSet presAssocID="{BFCC3673-52F7-4409-B3C5-C04ADA04E95A}" presName="level3hierChild" presStyleCnt="0"/>
      <dgm:spPr/>
    </dgm:pt>
    <dgm:pt modelId="{28AF32DC-75DC-4C14-97AA-A596E7C32381}" type="pres">
      <dgm:prSet presAssocID="{55581248-6A7B-466F-853A-6DCE89D371D2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50B79E25-3C54-4118-A9A7-8816B445515E}" type="pres">
      <dgm:prSet presAssocID="{55581248-6A7B-466F-853A-6DCE89D371D2}" presName="connTx" presStyleLbl="parChTrans1D2" presStyleIdx="1" presStyleCnt="3"/>
      <dgm:spPr/>
      <dgm:t>
        <a:bodyPr/>
        <a:lstStyle/>
        <a:p>
          <a:endParaRPr lang="ru-RU"/>
        </a:p>
      </dgm:t>
    </dgm:pt>
    <dgm:pt modelId="{D03F0347-4FB0-4F41-A07B-33AE53FB1020}" type="pres">
      <dgm:prSet presAssocID="{D0C5AE70-DE41-457A-8304-3C2014E29F54}" presName="root2" presStyleCnt="0"/>
      <dgm:spPr/>
    </dgm:pt>
    <dgm:pt modelId="{9A92051E-3147-4504-AFBB-12842DDAEA75}" type="pres">
      <dgm:prSet presAssocID="{D0C5AE70-DE41-457A-8304-3C2014E29F54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C33F43-32FD-48DC-A7EA-DB4A80BC69BC}" type="pres">
      <dgm:prSet presAssocID="{D0C5AE70-DE41-457A-8304-3C2014E29F54}" presName="level3hierChild" presStyleCnt="0"/>
      <dgm:spPr/>
    </dgm:pt>
    <dgm:pt modelId="{B9C273E6-C9DB-40AF-B913-F5660C91DD3C}" type="pres">
      <dgm:prSet presAssocID="{48F99455-BA49-4217-AAB8-C3D2FE647598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FBEC6D5D-CF6E-4D4C-90BC-1DC31D315A8F}" type="pres">
      <dgm:prSet presAssocID="{48F99455-BA49-4217-AAB8-C3D2FE647598}" presName="connTx" presStyleLbl="parChTrans1D2" presStyleIdx="2" presStyleCnt="3"/>
      <dgm:spPr/>
      <dgm:t>
        <a:bodyPr/>
        <a:lstStyle/>
        <a:p>
          <a:endParaRPr lang="ru-RU"/>
        </a:p>
      </dgm:t>
    </dgm:pt>
    <dgm:pt modelId="{B11E1CD2-B593-48BD-8CFB-C9635FD1289A}" type="pres">
      <dgm:prSet presAssocID="{381BC8F6-DC5C-4292-BC15-7179FE251E4D}" presName="root2" presStyleCnt="0"/>
      <dgm:spPr/>
    </dgm:pt>
    <dgm:pt modelId="{8EB4DB38-610F-4029-9284-EA51814FCAD1}" type="pres">
      <dgm:prSet presAssocID="{381BC8F6-DC5C-4292-BC15-7179FE251E4D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6235E1-4B3C-4B68-B077-D6FF0FF4A87D}" type="pres">
      <dgm:prSet presAssocID="{381BC8F6-DC5C-4292-BC15-7179FE251E4D}" presName="level3hierChild" presStyleCnt="0"/>
      <dgm:spPr/>
    </dgm:pt>
  </dgm:ptLst>
  <dgm:cxnLst>
    <dgm:cxn modelId="{B0C1ADA6-1213-654F-BA50-E39D71BF17AF}" type="presOf" srcId="{55581248-6A7B-466F-853A-6DCE89D371D2}" destId="{50B79E25-3C54-4118-A9A7-8816B445515E}" srcOrd="1" destOrd="0" presId="urn:microsoft.com/office/officeart/2008/layout/HorizontalMultiLevelHierarchy"/>
    <dgm:cxn modelId="{9A87A753-27E4-5C4E-B427-D4133474F45F}" type="presOf" srcId="{58395392-DB17-4190-95EC-E58A32526CCC}" destId="{CDC2751E-4513-4C47-B077-0385B422057D}" srcOrd="1" destOrd="0" presId="urn:microsoft.com/office/officeart/2008/layout/HorizontalMultiLevelHierarchy"/>
    <dgm:cxn modelId="{F379B640-865A-8A44-A170-249CDA7C3A9B}" type="presOf" srcId="{48F99455-BA49-4217-AAB8-C3D2FE647598}" destId="{B9C273E6-C9DB-40AF-B913-F5660C91DD3C}" srcOrd="0" destOrd="0" presId="urn:microsoft.com/office/officeart/2008/layout/HorizontalMultiLevelHierarchy"/>
    <dgm:cxn modelId="{A6FBE8EC-D1C9-B048-B36D-04F1A6155CBA}" type="presOf" srcId="{BFCC3673-52F7-4409-B3C5-C04ADA04E95A}" destId="{44F5B58D-C78A-4998-8E7B-DE31F4421FBE}" srcOrd="0" destOrd="0" presId="urn:microsoft.com/office/officeart/2008/layout/HorizontalMultiLevelHierarchy"/>
    <dgm:cxn modelId="{C6ABBD2E-79A4-48AD-9F16-CB3F8E39B9C4}" srcId="{93B8B061-2FD9-48D3-AA0A-14AB718AE475}" destId="{991FC57F-BF3A-45E0-8564-CE5D762BE4BD}" srcOrd="0" destOrd="0" parTransId="{D5080F0F-03EE-47AA-B070-28D44599CF2E}" sibTransId="{00BA8DB7-1366-43C8-8AAD-004FB595CE4B}"/>
    <dgm:cxn modelId="{6ABD8097-AECC-494A-9C58-6AF19A7AA0F2}" type="presOf" srcId="{381BC8F6-DC5C-4292-BC15-7179FE251E4D}" destId="{8EB4DB38-610F-4029-9284-EA51814FCAD1}" srcOrd="0" destOrd="0" presId="urn:microsoft.com/office/officeart/2008/layout/HorizontalMultiLevelHierarchy"/>
    <dgm:cxn modelId="{0F62619B-EEB2-46BC-A7F4-50EA72A2C8C4}" srcId="{991FC57F-BF3A-45E0-8564-CE5D762BE4BD}" destId="{D0C5AE70-DE41-457A-8304-3C2014E29F54}" srcOrd="1" destOrd="0" parTransId="{55581248-6A7B-466F-853A-6DCE89D371D2}" sibTransId="{1AEDB948-4BC4-4288-98AF-FFBCD431640E}"/>
    <dgm:cxn modelId="{36399D70-C314-8B4F-B77C-F9D788714A55}" type="presOf" srcId="{48F99455-BA49-4217-AAB8-C3D2FE647598}" destId="{FBEC6D5D-CF6E-4D4C-90BC-1DC31D315A8F}" srcOrd="1" destOrd="0" presId="urn:microsoft.com/office/officeart/2008/layout/HorizontalMultiLevelHierarchy"/>
    <dgm:cxn modelId="{78657451-0C80-4082-A7F4-FB8FF2728A54}" srcId="{991FC57F-BF3A-45E0-8564-CE5D762BE4BD}" destId="{BFCC3673-52F7-4409-B3C5-C04ADA04E95A}" srcOrd="0" destOrd="0" parTransId="{58395392-DB17-4190-95EC-E58A32526CCC}" sibTransId="{933A592D-861F-409D-9FBA-DD43958F6FE4}"/>
    <dgm:cxn modelId="{8FFF6FF8-3DC5-9247-A271-CE3A9F18D819}" type="presOf" srcId="{58395392-DB17-4190-95EC-E58A32526CCC}" destId="{F753903F-3905-459A-A23F-7176724B05F1}" srcOrd="0" destOrd="0" presId="urn:microsoft.com/office/officeart/2008/layout/HorizontalMultiLevelHierarchy"/>
    <dgm:cxn modelId="{4DC35D8E-FAA3-49A4-9E08-74A33C231472}" srcId="{991FC57F-BF3A-45E0-8564-CE5D762BE4BD}" destId="{381BC8F6-DC5C-4292-BC15-7179FE251E4D}" srcOrd="2" destOrd="0" parTransId="{48F99455-BA49-4217-AAB8-C3D2FE647598}" sibTransId="{DD8B2D52-3DC2-466B-83AC-B470CEB6377B}"/>
    <dgm:cxn modelId="{7B838F31-9850-C340-99AE-75A3145976B2}" type="presOf" srcId="{93B8B061-2FD9-48D3-AA0A-14AB718AE475}" destId="{6DB3F4B3-94F0-486D-BAE7-5CAFAE0990D2}" srcOrd="0" destOrd="0" presId="urn:microsoft.com/office/officeart/2008/layout/HorizontalMultiLevelHierarchy"/>
    <dgm:cxn modelId="{E44E77C2-B1DA-E548-8006-ECD567E82D5C}" type="presOf" srcId="{991FC57F-BF3A-45E0-8564-CE5D762BE4BD}" destId="{F765F740-7FCF-414E-BEEA-51953992D1DC}" srcOrd="0" destOrd="0" presId="urn:microsoft.com/office/officeart/2008/layout/HorizontalMultiLevelHierarchy"/>
    <dgm:cxn modelId="{8A21347C-14F5-CB4A-BBB7-81A923A2AB16}" type="presOf" srcId="{55581248-6A7B-466F-853A-6DCE89D371D2}" destId="{28AF32DC-75DC-4C14-97AA-A596E7C32381}" srcOrd="0" destOrd="0" presId="urn:microsoft.com/office/officeart/2008/layout/HorizontalMultiLevelHierarchy"/>
    <dgm:cxn modelId="{06276732-7035-BC44-848C-A3640E6300E6}" type="presOf" srcId="{D0C5AE70-DE41-457A-8304-3C2014E29F54}" destId="{9A92051E-3147-4504-AFBB-12842DDAEA75}" srcOrd="0" destOrd="0" presId="urn:microsoft.com/office/officeart/2008/layout/HorizontalMultiLevelHierarchy"/>
    <dgm:cxn modelId="{0D55912E-AE8B-2849-BBD8-0DD83F06689A}" type="presParOf" srcId="{6DB3F4B3-94F0-486D-BAE7-5CAFAE0990D2}" destId="{2AB566F0-1EAB-4025-8213-116BDEBBB7E7}" srcOrd="0" destOrd="0" presId="urn:microsoft.com/office/officeart/2008/layout/HorizontalMultiLevelHierarchy"/>
    <dgm:cxn modelId="{FE050796-0277-6F42-B6C9-87BBC009B3D4}" type="presParOf" srcId="{2AB566F0-1EAB-4025-8213-116BDEBBB7E7}" destId="{F765F740-7FCF-414E-BEEA-51953992D1DC}" srcOrd="0" destOrd="0" presId="urn:microsoft.com/office/officeart/2008/layout/HorizontalMultiLevelHierarchy"/>
    <dgm:cxn modelId="{DAAE1306-1588-6647-8109-F8AC8CC22194}" type="presParOf" srcId="{2AB566F0-1EAB-4025-8213-116BDEBBB7E7}" destId="{0F880116-DA64-444E-BF08-2FEA0B1EEFBC}" srcOrd="1" destOrd="0" presId="urn:microsoft.com/office/officeart/2008/layout/HorizontalMultiLevelHierarchy"/>
    <dgm:cxn modelId="{0A5A9E34-EF0C-CE4F-A31C-6F1583B81BDA}" type="presParOf" srcId="{0F880116-DA64-444E-BF08-2FEA0B1EEFBC}" destId="{F753903F-3905-459A-A23F-7176724B05F1}" srcOrd="0" destOrd="0" presId="urn:microsoft.com/office/officeart/2008/layout/HorizontalMultiLevelHierarchy"/>
    <dgm:cxn modelId="{C07FC3A8-5C96-444D-BECC-7DC8B9DBB98F}" type="presParOf" srcId="{F753903F-3905-459A-A23F-7176724B05F1}" destId="{CDC2751E-4513-4C47-B077-0385B422057D}" srcOrd="0" destOrd="0" presId="urn:microsoft.com/office/officeart/2008/layout/HorizontalMultiLevelHierarchy"/>
    <dgm:cxn modelId="{7D32A70F-61CC-DD48-A411-7B6BEE6A82C8}" type="presParOf" srcId="{0F880116-DA64-444E-BF08-2FEA0B1EEFBC}" destId="{0B3D39D9-7C62-40DD-AF9F-069C5730D67A}" srcOrd="1" destOrd="0" presId="urn:microsoft.com/office/officeart/2008/layout/HorizontalMultiLevelHierarchy"/>
    <dgm:cxn modelId="{5008959A-7D4F-4140-A826-DE428950FE65}" type="presParOf" srcId="{0B3D39D9-7C62-40DD-AF9F-069C5730D67A}" destId="{44F5B58D-C78A-4998-8E7B-DE31F4421FBE}" srcOrd="0" destOrd="0" presId="urn:microsoft.com/office/officeart/2008/layout/HorizontalMultiLevelHierarchy"/>
    <dgm:cxn modelId="{1944265B-7DF1-544E-8443-56D1D29B87A0}" type="presParOf" srcId="{0B3D39D9-7C62-40DD-AF9F-069C5730D67A}" destId="{246B5146-42B2-4B3C-B23C-4DEF7CD93883}" srcOrd="1" destOrd="0" presId="urn:microsoft.com/office/officeart/2008/layout/HorizontalMultiLevelHierarchy"/>
    <dgm:cxn modelId="{D4F8D572-774E-794D-8DB5-4B3F061CE714}" type="presParOf" srcId="{0F880116-DA64-444E-BF08-2FEA0B1EEFBC}" destId="{28AF32DC-75DC-4C14-97AA-A596E7C32381}" srcOrd="2" destOrd="0" presId="urn:microsoft.com/office/officeart/2008/layout/HorizontalMultiLevelHierarchy"/>
    <dgm:cxn modelId="{922B6D0D-CA20-0D4B-B23F-2B473F42C306}" type="presParOf" srcId="{28AF32DC-75DC-4C14-97AA-A596E7C32381}" destId="{50B79E25-3C54-4118-A9A7-8816B445515E}" srcOrd="0" destOrd="0" presId="urn:microsoft.com/office/officeart/2008/layout/HorizontalMultiLevelHierarchy"/>
    <dgm:cxn modelId="{63B9D90E-061F-5F49-99DC-CBD318806FD3}" type="presParOf" srcId="{0F880116-DA64-444E-BF08-2FEA0B1EEFBC}" destId="{D03F0347-4FB0-4F41-A07B-33AE53FB1020}" srcOrd="3" destOrd="0" presId="urn:microsoft.com/office/officeart/2008/layout/HorizontalMultiLevelHierarchy"/>
    <dgm:cxn modelId="{ADB73762-2F57-A24C-8C86-972BE55B8FF8}" type="presParOf" srcId="{D03F0347-4FB0-4F41-A07B-33AE53FB1020}" destId="{9A92051E-3147-4504-AFBB-12842DDAEA75}" srcOrd="0" destOrd="0" presId="urn:microsoft.com/office/officeart/2008/layout/HorizontalMultiLevelHierarchy"/>
    <dgm:cxn modelId="{2890CD17-7CC0-4A4A-8FC8-258756BA0B8E}" type="presParOf" srcId="{D03F0347-4FB0-4F41-A07B-33AE53FB1020}" destId="{E3C33F43-32FD-48DC-A7EA-DB4A80BC69BC}" srcOrd="1" destOrd="0" presId="urn:microsoft.com/office/officeart/2008/layout/HorizontalMultiLevelHierarchy"/>
    <dgm:cxn modelId="{FFBC53BE-0398-1A46-A9E7-150B4D367582}" type="presParOf" srcId="{0F880116-DA64-444E-BF08-2FEA0B1EEFBC}" destId="{B9C273E6-C9DB-40AF-B913-F5660C91DD3C}" srcOrd="4" destOrd="0" presId="urn:microsoft.com/office/officeart/2008/layout/HorizontalMultiLevelHierarchy"/>
    <dgm:cxn modelId="{AA42913E-FC3F-A744-A19A-561997996105}" type="presParOf" srcId="{B9C273E6-C9DB-40AF-B913-F5660C91DD3C}" destId="{FBEC6D5D-CF6E-4D4C-90BC-1DC31D315A8F}" srcOrd="0" destOrd="0" presId="urn:microsoft.com/office/officeart/2008/layout/HorizontalMultiLevelHierarchy"/>
    <dgm:cxn modelId="{F77081F5-0632-B843-8549-EF1BF027338F}" type="presParOf" srcId="{0F880116-DA64-444E-BF08-2FEA0B1EEFBC}" destId="{B11E1CD2-B593-48BD-8CFB-C9635FD1289A}" srcOrd="5" destOrd="0" presId="urn:microsoft.com/office/officeart/2008/layout/HorizontalMultiLevelHierarchy"/>
    <dgm:cxn modelId="{0FC436E0-C45C-494C-AEA5-6DF5A91E49FA}" type="presParOf" srcId="{B11E1CD2-B593-48BD-8CFB-C9635FD1289A}" destId="{8EB4DB38-610F-4029-9284-EA51814FCAD1}" srcOrd="0" destOrd="0" presId="urn:microsoft.com/office/officeart/2008/layout/HorizontalMultiLevelHierarchy"/>
    <dgm:cxn modelId="{B66394CD-F0F9-7E46-A0FB-29B40C05AB76}" type="presParOf" srcId="{B11E1CD2-B593-48BD-8CFB-C9635FD1289A}" destId="{6C6235E1-4B3C-4B68-B077-D6FF0FF4A87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A546F4-3602-4837-BFFD-3E3B4BA3A09D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87375" y="685800"/>
            <a:ext cx="56832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E0C06-5FE1-4F23-A7EB-1A222EB9CE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613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1066" y="2225604"/>
            <a:ext cx="10098722" cy="15357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2130" y="4059820"/>
            <a:ext cx="8316595" cy="18308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3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13617" y="286908"/>
            <a:ext cx="2673191" cy="611294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94044" y="286908"/>
            <a:ext cx="7821560" cy="611294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775005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8508" y="4603784"/>
            <a:ext cx="10098722" cy="142292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38508" y="3036575"/>
            <a:ext cx="10098722" cy="1567210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94046" y="1671693"/>
            <a:ext cx="5247375" cy="4728165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39435" y="1671693"/>
            <a:ext cx="5247375" cy="4728165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4043" y="1603697"/>
            <a:ext cx="5249438" cy="66834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5" indent="0">
              <a:buNone/>
              <a:defRPr sz="2300" b="1"/>
            </a:lvl2pPr>
            <a:lvl3pPr marL="1042690" indent="0">
              <a:buNone/>
              <a:defRPr sz="2100" b="1"/>
            </a:lvl3pPr>
            <a:lvl4pPr marL="1564035" indent="0">
              <a:buNone/>
              <a:defRPr sz="1800" b="1"/>
            </a:lvl4pPr>
            <a:lvl5pPr marL="2085381" indent="0">
              <a:buNone/>
              <a:defRPr sz="1800" b="1"/>
            </a:lvl5pPr>
            <a:lvl6pPr marL="2606726" indent="0">
              <a:buNone/>
              <a:defRPr sz="1800" b="1"/>
            </a:lvl6pPr>
            <a:lvl7pPr marL="3128071" indent="0">
              <a:buNone/>
              <a:defRPr sz="1800" b="1"/>
            </a:lvl7pPr>
            <a:lvl8pPr marL="3649416" indent="0">
              <a:buNone/>
              <a:defRPr sz="1800" b="1"/>
            </a:lvl8pPr>
            <a:lvl9pPr marL="417076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4043" y="2272041"/>
            <a:ext cx="5249438" cy="4127815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35308" y="1603697"/>
            <a:ext cx="5251501" cy="66834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5" indent="0">
              <a:buNone/>
              <a:defRPr sz="2300" b="1"/>
            </a:lvl2pPr>
            <a:lvl3pPr marL="1042690" indent="0">
              <a:buNone/>
              <a:defRPr sz="2100" b="1"/>
            </a:lvl3pPr>
            <a:lvl4pPr marL="1564035" indent="0">
              <a:buNone/>
              <a:defRPr sz="1800" b="1"/>
            </a:lvl4pPr>
            <a:lvl5pPr marL="2085381" indent="0">
              <a:buNone/>
              <a:defRPr sz="1800" b="1"/>
            </a:lvl5pPr>
            <a:lvl6pPr marL="2606726" indent="0">
              <a:buNone/>
              <a:defRPr sz="1800" b="1"/>
            </a:lvl6pPr>
            <a:lvl7pPr marL="3128071" indent="0">
              <a:buNone/>
              <a:defRPr sz="1800" b="1"/>
            </a:lvl7pPr>
            <a:lvl8pPr marL="3649416" indent="0">
              <a:buNone/>
              <a:defRPr sz="1800" b="1"/>
            </a:lvl8pPr>
            <a:lvl9pPr marL="417076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35308" y="2272041"/>
            <a:ext cx="5251501" cy="4127815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5" y="285251"/>
            <a:ext cx="3908718" cy="121396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5083" y="285250"/>
            <a:ext cx="6641725" cy="611460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4045" y="1499215"/>
            <a:ext cx="3908718" cy="4900641"/>
          </a:xfrm>
        </p:spPr>
        <p:txBody>
          <a:bodyPr/>
          <a:lstStyle>
            <a:lvl1pPr marL="0" indent="0">
              <a:buNone/>
              <a:defRPr sz="1600"/>
            </a:lvl1pPr>
            <a:lvl2pPr marL="521345" indent="0">
              <a:buNone/>
              <a:defRPr sz="1400"/>
            </a:lvl2pPr>
            <a:lvl3pPr marL="1042690" indent="0">
              <a:buNone/>
              <a:defRPr sz="1100"/>
            </a:lvl3pPr>
            <a:lvl4pPr marL="1564035" indent="0">
              <a:buNone/>
              <a:defRPr sz="1000"/>
            </a:lvl4pPr>
            <a:lvl5pPr marL="2085381" indent="0">
              <a:buNone/>
              <a:defRPr sz="1000"/>
            </a:lvl5pPr>
            <a:lvl6pPr marL="2606726" indent="0">
              <a:buNone/>
              <a:defRPr sz="1000"/>
            </a:lvl6pPr>
            <a:lvl7pPr marL="3128071" indent="0">
              <a:buNone/>
              <a:defRPr sz="1000"/>
            </a:lvl7pPr>
            <a:lvl8pPr marL="3649416" indent="0">
              <a:buNone/>
              <a:defRPr sz="1000"/>
            </a:lvl8pPr>
            <a:lvl9pPr marL="417076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8730" y="5015073"/>
            <a:ext cx="7128510" cy="59205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28730" y="640151"/>
            <a:ext cx="7128510" cy="4298633"/>
          </a:xfrm>
        </p:spPr>
        <p:txBody>
          <a:bodyPr/>
          <a:lstStyle>
            <a:lvl1pPr marL="0" indent="0">
              <a:buNone/>
              <a:defRPr sz="3600"/>
            </a:lvl1pPr>
            <a:lvl2pPr marL="521345" indent="0">
              <a:buNone/>
              <a:defRPr sz="3200"/>
            </a:lvl2pPr>
            <a:lvl3pPr marL="1042690" indent="0">
              <a:buNone/>
              <a:defRPr sz="2700"/>
            </a:lvl3pPr>
            <a:lvl4pPr marL="1564035" indent="0">
              <a:buNone/>
              <a:defRPr sz="2300"/>
            </a:lvl4pPr>
            <a:lvl5pPr marL="2085381" indent="0">
              <a:buNone/>
              <a:defRPr sz="2300"/>
            </a:lvl5pPr>
            <a:lvl6pPr marL="2606726" indent="0">
              <a:buNone/>
              <a:defRPr sz="2300"/>
            </a:lvl6pPr>
            <a:lvl7pPr marL="3128071" indent="0">
              <a:buNone/>
              <a:defRPr sz="2300"/>
            </a:lvl7pPr>
            <a:lvl8pPr marL="3649416" indent="0">
              <a:buNone/>
              <a:defRPr sz="2300"/>
            </a:lvl8pPr>
            <a:lvl9pPr marL="4170761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28730" y="5607131"/>
            <a:ext cx="7128510" cy="840820"/>
          </a:xfrm>
        </p:spPr>
        <p:txBody>
          <a:bodyPr/>
          <a:lstStyle>
            <a:lvl1pPr marL="0" indent="0">
              <a:buNone/>
              <a:defRPr sz="1600"/>
            </a:lvl1pPr>
            <a:lvl2pPr marL="521345" indent="0">
              <a:buNone/>
              <a:defRPr sz="1400"/>
            </a:lvl2pPr>
            <a:lvl3pPr marL="1042690" indent="0">
              <a:buNone/>
              <a:defRPr sz="1100"/>
            </a:lvl3pPr>
            <a:lvl4pPr marL="1564035" indent="0">
              <a:buNone/>
              <a:defRPr sz="1000"/>
            </a:lvl4pPr>
            <a:lvl5pPr marL="2085381" indent="0">
              <a:buNone/>
              <a:defRPr sz="1000"/>
            </a:lvl5pPr>
            <a:lvl6pPr marL="2606726" indent="0">
              <a:buNone/>
              <a:defRPr sz="1000"/>
            </a:lvl6pPr>
            <a:lvl7pPr marL="3128071" indent="0">
              <a:buNone/>
              <a:defRPr sz="1000"/>
            </a:lvl7pPr>
            <a:lvl8pPr marL="3649416" indent="0">
              <a:buNone/>
              <a:defRPr sz="1000"/>
            </a:lvl8pPr>
            <a:lvl9pPr marL="417076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1194065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4043" y="1671693"/>
            <a:ext cx="10692765" cy="4728165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94043" y="6640326"/>
            <a:ext cx="2772198" cy="381438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59291" y="6640326"/>
            <a:ext cx="3762269" cy="381438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14610" y="6640326"/>
            <a:ext cx="2772198" cy="381438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269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009" indent="-391009" algn="l" defTabSz="104269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186" indent="-325841" algn="l" defTabSz="104269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Kohin\Desktop\&#1057;&#1077;&#1084;&#1080;&#1085;&#1072;&#1088;%20PISA-2018\&#1077;&#1089;&#1090;&#1077;&#1089;&#1090;&#1074;&#1077;&#1085;&#1085;&#1086;&#1085;&#1072;&#1091;&#1095;&#1085;&#1072;&#1103;%20&#1075;&#1088;&#1072;&#1084;&#1086;&#1090;&#1085;&#1086;&#1089;&#1090;&#1100;\Macintosh%20HD:Users:Kohin:Desktop:&#1057;&#1077;&#1084;&#1080;&#1085;&#1072;&#1088;%20PISA-2018:&#1077;&#1089;&#1090;&#1077;&#1089;&#1090;&#1074;&#1077;&#1085;&#1085;&#1086;&#1085;&#1072;&#1091;&#1095;&#1085;&#1072;&#1103;%20&#1075;&#1088;&#1072;&#1084;&#1086;&#1090;&#1085;&#1086;&#1089;&#1090;&#1100;:&#1084;&#1086;&#1076;&#1077;&#1083;&#1100;_&#1079;&#1072;&#1076;&#1072;&#1085;&#1080;&#1080;&#774;_&#1087;&#1086;_&#1045;&#1053;&#1043;.docx!OLE_LINK1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hyperlink" Target="mailto:%20timsspirls@bc.edu" TargetMode="External"/><Relationship Id="rId7" Type="http://schemas.openxmlformats.org/officeDocument/2006/relationships/image" Target="../media/image20.jpeg"/><Relationship Id="rId2" Type="http://schemas.openxmlformats.org/officeDocument/2006/relationships/hyperlink" Target="http://timss2015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centeroko@mail.ru" TargetMode="External"/><Relationship Id="rId5" Type="http://schemas.openxmlformats.org/officeDocument/2006/relationships/hyperlink" Target="http://centeroko.ru/" TargetMode="External"/><Relationship Id="rId4" Type="http://schemas.openxmlformats.org/officeDocument/2006/relationships/hyperlink" Target="http://www.oecd.org/edu/pisa" TargetMode="External"/><Relationship Id="rId9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dirty="0" smtClean="0"/>
              <a:t>Оценка естественнонаучной грамотности в исследовании  </a:t>
            </a:r>
            <a:r>
              <a:rPr lang="en-US" sz="4800" dirty="0" smtClean="0"/>
              <a:t>PISA</a:t>
            </a:r>
            <a:endParaRPr lang="ru-RU" sz="4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7" y="161906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67" y="161906"/>
            <a:ext cx="175359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82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Модель заданий по оцениванию естественнонаучной грамотности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43" y="1421955"/>
            <a:ext cx="10890998" cy="49779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Задания, </a:t>
            </a:r>
            <a:r>
              <a:rPr lang="ru-RU" dirty="0"/>
              <a:t>как правило, основаны на проблемном материале, включающем текст, графики, таблицы и связанные с ними вопросы. В свою очередь, каждый из вопросов в </a:t>
            </a:r>
            <a:r>
              <a:rPr lang="ru-RU" dirty="0" smtClean="0"/>
              <a:t>составе </a:t>
            </a:r>
            <a:r>
              <a:rPr lang="ru-RU" dirty="0"/>
              <a:t>этих заданий классифицируется по следующим категориям: </a:t>
            </a:r>
          </a:p>
          <a:p>
            <a:pPr lvl="0"/>
            <a:r>
              <a:rPr lang="ru-RU" dirty="0"/>
              <a:t>умение, на оценивание которого направлен вопрос;</a:t>
            </a:r>
          </a:p>
          <a:p>
            <a:pPr lvl="0"/>
            <a:r>
              <a:rPr lang="ru-RU" dirty="0"/>
              <a:t>тип естественнонаучного знания, затрагиваемый в вопросе;</a:t>
            </a:r>
          </a:p>
          <a:p>
            <a:pPr lvl="0"/>
            <a:r>
              <a:rPr lang="ru-RU" dirty="0" smtClean="0"/>
              <a:t>контекст;</a:t>
            </a:r>
            <a:endParaRPr lang="ru-RU" dirty="0"/>
          </a:p>
          <a:p>
            <a:pPr lvl="0"/>
            <a:r>
              <a:rPr lang="ru-RU" dirty="0"/>
              <a:t>познавательный уровень (или степень трудности) вопроса.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54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652135"/>
              </p:ext>
            </p:extLst>
          </p:nvPr>
        </p:nvGraphicFramePr>
        <p:xfrm>
          <a:off x="611833" y="1133922"/>
          <a:ext cx="10795098" cy="4392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Document" r:id="rId3" imgW="5524500" imgH="2247900" progId="Word.Document.12">
                  <p:link updateAutomatic="1"/>
                </p:oleObj>
              </mc:Choice>
              <mc:Fallback>
                <p:oleObj name="Document" r:id="rId3" imgW="5524500" imgH="2247900" progId="Word.Documen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1833" y="1133922"/>
                        <a:ext cx="10795098" cy="43924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886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991029"/>
          </a:xfrm>
        </p:spPr>
        <p:txBody>
          <a:bodyPr>
            <a:normAutofit fontScale="90000"/>
          </a:bodyPr>
          <a:lstStyle/>
          <a:p>
            <a:r>
              <a:rPr lang="ru-RU" dirty="0"/>
              <a:t>ТИПЫ НАУЧНОГО ЗНАНИЯ</a:t>
            </a:r>
            <a:br>
              <a:rPr lang="ru-RU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b="1" dirty="0"/>
              <a:t>Содержательное знание</a:t>
            </a:r>
            <a:r>
              <a:rPr lang="ru-RU" dirty="0"/>
              <a:t>, знание научного содержания, относящегося к физическим системам (физика и химия), живым системам (биология) и наукам о Земле и Вселенной (география, геология, астрономия). </a:t>
            </a:r>
          </a:p>
          <a:p>
            <a:pPr lvl="0"/>
            <a:r>
              <a:rPr lang="ru-RU" b="1" dirty="0"/>
              <a:t>Процедурное знание</a:t>
            </a:r>
            <a:r>
              <a:rPr lang="ru-RU" dirty="0"/>
              <a:t>, знание разнообразных методов, используемых для получения научного знания, а также стандартных исследовательских процедур.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37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413842"/>
            <a:ext cx="10692765" cy="504056"/>
          </a:xfrm>
        </p:spPr>
        <p:txBody>
          <a:bodyPr>
            <a:normAutofit fontScale="90000"/>
          </a:bodyPr>
          <a:lstStyle/>
          <a:p>
            <a:r>
              <a:rPr lang="ru-RU" dirty="0"/>
              <a:t>КОНТЕКСТЫ</a:t>
            </a:r>
            <a:br>
              <a:rPr lang="ru-RU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809" y="1133922"/>
            <a:ext cx="11161240" cy="5616624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ru-RU" dirty="0" smtClean="0"/>
              <a:t>Контекст – тематическая </a:t>
            </a:r>
            <a:r>
              <a:rPr lang="ru-RU" dirty="0"/>
              <a:t>область, к которой относится описанная в вопросе (задании) проблемная ситуация. </a:t>
            </a:r>
            <a:r>
              <a:rPr lang="ru-RU" dirty="0" smtClean="0"/>
              <a:t>Контексты в </a:t>
            </a:r>
            <a:r>
              <a:rPr lang="en-US" dirty="0" smtClean="0"/>
              <a:t>PISA</a:t>
            </a:r>
            <a:r>
              <a:rPr lang="ru-RU" dirty="0" smtClean="0"/>
              <a:t>:</a:t>
            </a:r>
            <a:r>
              <a:rPr lang="en-US" dirty="0" smtClean="0"/>
              <a:t> </a:t>
            </a:r>
            <a:endParaRPr lang="ru-RU" dirty="0" smtClean="0"/>
          </a:p>
          <a:p>
            <a:pPr lvl="0"/>
            <a:r>
              <a:rPr lang="ru-RU" dirty="0" smtClean="0"/>
              <a:t>здоровье</a:t>
            </a:r>
            <a:r>
              <a:rPr lang="ru-RU" dirty="0"/>
              <a:t>; </a:t>
            </a:r>
          </a:p>
          <a:p>
            <a:pPr lvl="0"/>
            <a:r>
              <a:rPr lang="ru-RU" dirty="0"/>
              <a:t>природные ресурсы; </a:t>
            </a:r>
          </a:p>
          <a:p>
            <a:pPr lvl="0"/>
            <a:r>
              <a:rPr lang="ru-RU" dirty="0"/>
              <a:t>окружающая среда; </a:t>
            </a:r>
          </a:p>
          <a:p>
            <a:pPr lvl="0"/>
            <a:r>
              <a:rPr lang="ru-RU" dirty="0"/>
              <a:t>опасности и риски; </a:t>
            </a:r>
          </a:p>
          <a:p>
            <a:pPr lvl="0"/>
            <a:r>
              <a:rPr lang="ru-RU" dirty="0"/>
              <a:t>связь науки и технологий. </a:t>
            </a:r>
            <a:endParaRPr lang="ru-RU" dirty="0" smtClean="0"/>
          </a:p>
          <a:p>
            <a:pPr marL="0" lvl="0" indent="0">
              <a:buNone/>
            </a:pPr>
            <a:endParaRPr lang="ru-RU" dirty="0" smtClean="0"/>
          </a:p>
          <a:p>
            <a:pPr marL="0" lvl="0" indent="0">
              <a:buNone/>
            </a:pPr>
            <a:r>
              <a:rPr lang="ru-RU" dirty="0" smtClean="0"/>
              <a:t>При </a:t>
            </a:r>
            <a:r>
              <a:rPr lang="ru-RU" dirty="0"/>
              <a:t>этом каждая из ситуаций может рассматриваться на одном из трех уровней: </a:t>
            </a:r>
            <a:r>
              <a:rPr lang="ru-RU" i="1" dirty="0"/>
              <a:t>личностном</a:t>
            </a:r>
            <a:r>
              <a:rPr lang="ru-RU" dirty="0"/>
              <a:t> (связанном с самим учащимся, его семьей, друзьями), </a:t>
            </a:r>
            <a:r>
              <a:rPr lang="ru-RU" i="1" dirty="0"/>
              <a:t>местном</a:t>
            </a:r>
            <a:r>
              <a:rPr lang="en-US" i="1" dirty="0"/>
              <a:t>/</a:t>
            </a:r>
            <a:r>
              <a:rPr lang="ru-RU" i="1" dirty="0"/>
              <a:t>национальном</a:t>
            </a:r>
            <a:r>
              <a:rPr lang="ru-RU" dirty="0"/>
              <a:t> или </a:t>
            </a:r>
            <a:r>
              <a:rPr lang="ru-RU" i="1" dirty="0"/>
              <a:t>глобальном</a:t>
            </a:r>
            <a:r>
              <a:rPr lang="ru-RU" dirty="0"/>
              <a:t> (в котором рассматриваются явления, происходящие в различных уголках мира).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90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775005"/>
          </a:xfrm>
        </p:spPr>
        <p:txBody>
          <a:bodyPr>
            <a:normAutofit fontScale="90000"/>
          </a:bodyPr>
          <a:lstStyle/>
          <a:p>
            <a:r>
              <a:rPr lang="ru-RU" dirty="0"/>
              <a:t>ПОЗНАВАТЕЛЬНЫЕ УРОВНИ</a:t>
            </a:r>
            <a:br>
              <a:rPr lang="ru-RU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43" y="1133922"/>
            <a:ext cx="10963006" cy="5688631"/>
          </a:xfrm>
        </p:spPr>
        <p:txBody>
          <a:bodyPr>
            <a:normAutofit fontScale="62500" lnSpcReduction="20000"/>
          </a:bodyPr>
          <a:lstStyle/>
          <a:p>
            <a:pPr marL="0" lvl="0" indent="0">
              <a:buNone/>
            </a:pPr>
            <a:r>
              <a:rPr lang="ru-RU" dirty="0"/>
              <a:t>Трудность любого вопроса – это сочетание его собственной интеллектуальной сложности (т.е. сложности требуемых мыслительных процедур) и объема знаний и умений, необходимых для выполнения задания. Выделяются следующие познавательные уровни: </a:t>
            </a:r>
            <a:endParaRPr lang="en-US" dirty="0" smtClean="0"/>
          </a:p>
          <a:p>
            <a:pPr lvl="0"/>
            <a:r>
              <a:rPr lang="ru-RU" b="1" dirty="0" smtClean="0"/>
              <a:t>Низкий</a:t>
            </a:r>
            <a:r>
              <a:rPr lang="en-GB" b="1" dirty="0" smtClean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Выполнять </a:t>
            </a:r>
            <a:r>
              <a:rPr lang="ru-RU" dirty="0"/>
              <a:t>одношаговую процедуру, например, распознавать факты, термины, принципы или понятия, или найти единственную точку, содержащую информацию, на графике или в таблице. </a:t>
            </a:r>
          </a:p>
          <a:p>
            <a:pPr lvl="0"/>
            <a:r>
              <a:rPr lang="ru-RU" b="1" dirty="0"/>
              <a:t>Средний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Использовать и применять понятийное знание для описания или объяснение явлений, выбирать соответствующие процедуры, предполагающие два шага или более, интерпретировать или использовать простые наборы данных в виде таблиц или графиков.</a:t>
            </a:r>
          </a:p>
          <a:p>
            <a:pPr lvl="0"/>
            <a:r>
              <a:rPr lang="ru-RU" b="1" dirty="0"/>
              <a:t>Высокий</a:t>
            </a:r>
            <a:r>
              <a:rPr lang="en-GB" b="1" dirty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Анализировать сложную информацию или данные, обобщать или оценивать доказательства, обосновывать, формулировать выводы, учитывая разные источники информации, разрабатывать план или последовательность шагов, ведущих к решению проблемы.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25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991029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0" dirty="0"/>
              <a:t>В этом задании рассматривается явление, которое называется </a:t>
            </a:r>
            <a:r>
              <a:rPr lang="ru-RU" sz="1800" b="0" dirty="0" smtClean="0"/>
              <a:t>«синдром </a:t>
            </a:r>
            <a:r>
              <a:rPr lang="ru-RU" sz="1800" b="0" dirty="0"/>
              <a:t>гибели пчелиных </a:t>
            </a:r>
            <a:r>
              <a:rPr lang="ru-RU" sz="1800" b="0" dirty="0" smtClean="0"/>
              <a:t>семей». </a:t>
            </a:r>
            <a:r>
              <a:rPr lang="ru-RU" sz="1800" b="0" dirty="0"/>
              <a:t>Вводные материалы включают короткий текст, описывающий это явление, и график, представляющий результаты исследования, в котором изучалась связь между использованием инсектицида </a:t>
            </a:r>
            <a:r>
              <a:rPr lang="ru-RU" sz="1800" b="0" dirty="0" err="1" smtClean="0"/>
              <a:t>имидаклоприда</a:t>
            </a:r>
            <a:r>
              <a:rPr lang="ru-RU" sz="1800" b="0" dirty="0" smtClean="0"/>
              <a:t> </a:t>
            </a:r>
            <a:r>
              <a:rPr lang="ru-RU" sz="1800" b="0" dirty="0"/>
              <a:t>и гибелью пчелиных семей. </a:t>
            </a:r>
            <a:endParaRPr lang="en-US" sz="1800" b="0" dirty="0"/>
          </a:p>
        </p:txBody>
      </p:sp>
      <p:pic>
        <p:nvPicPr>
          <p:cNvPr id="4" name="Рисунок 1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19867" t="10683" r="21019" b="10683"/>
          <a:stretch/>
        </p:blipFill>
        <p:spPr bwMode="auto">
          <a:xfrm>
            <a:off x="1619945" y="1421954"/>
            <a:ext cx="8424936" cy="52565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6557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341834"/>
            <a:ext cx="10890998" cy="1800200"/>
          </a:xfrm>
        </p:spPr>
        <p:txBody>
          <a:bodyPr>
            <a:noAutofit/>
          </a:bodyPr>
          <a:lstStyle/>
          <a:p>
            <a:pPr algn="l"/>
            <a:r>
              <a:rPr lang="ru-RU" sz="2400" dirty="0"/>
              <a:t>Для правильного ответа на этот </a:t>
            </a:r>
            <a:r>
              <a:rPr lang="ru-RU" sz="2400" dirty="0" smtClean="0"/>
              <a:t>вопрос </a:t>
            </a:r>
            <a:r>
              <a:rPr lang="ru-RU" sz="2400" dirty="0"/>
              <a:t>учащиеся должны дать объяснение, в котором говорится о том, что цветы не смогут образовывать семена без опыления. Умение, которое требуется для ответа на этот </a:t>
            </a:r>
            <a:r>
              <a:rPr lang="ru-RU" sz="2400" dirty="0" smtClean="0"/>
              <a:t>вопрос, </a:t>
            </a:r>
            <a:r>
              <a:rPr lang="ru-RU" sz="2400" dirty="0"/>
              <a:t>относится к группе «научное объяснение явлений», а именно, учащимся надо вспомнить и применить соответствующие естественнонаучные знания.</a:t>
            </a:r>
            <a:br>
              <a:rPr lang="ru-RU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43" y="2286050"/>
            <a:ext cx="10890998" cy="4113808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Группа </a:t>
            </a:r>
            <a:r>
              <a:rPr lang="ru-RU" b="1" i="1" dirty="0"/>
              <a:t>умений</a:t>
            </a:r>
            <a:r>
              <a:rPr lang="ru-RU" i="1" dirty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Научное объяснение явлений </a:t>
            </a:r>
          </a:p>
          <a:p>
            <a:r>
              <a:rPr lang="ru-RU" b="1" i="1" dirty="0"/>
              <a:t>Тип знания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Содержательное знание: живые системы </a:t>
            </a:r>
          </a:p>
          <a:p>
            <a:r>
              <a:rPr lang="ru-RU" b="1" i="1" dirty="0"/>
              <a:t>Контекст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Окружающая среда; местный/национальный </a:t>
            </a:r>
          </a:p>
          <a:p>
            <a:r>
              <a:rPr lang="ru-RU" b="1" i="1" dirty="0"/>
              <a:t>Познавательный уровень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Средний</a:t>
            </a:r>
          </a:p>
          <a:p>
            <a:r>
              <a:rPr lang="ru-RU" b="1" i="1" dirty="0"/>
              <a:t>Формат вопроса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 открытым ответом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97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1063037"/>
          </a:xfrm>
        </p:spPr>
        <p:txBody>
          <a:bodyPr>
            <a:noAutofit/>
          </a:bodyPr>
          <a:lstStyle/>
          <a:p>
            <a:pPr lvl="0" algn="l"/>
            <a:r>
              <a:rPr lang="ru-RU" sz="1600" dirty="0"/>
              <a:t>Учащимся предлагается выбрать один из трех вариантов в каждом выпадающем </a:t>
            </a:r>
            <a:r>
              <a:rPr lang="ru-RU" sz="1600" dirty="0" smtClean="0"/>
              <a:t>меню:</a:t>
            </a:r>
            <a:br>
              <a:rPr lang="ru-RU" sz="1600" dirty="0" smtClean="0"/>
            </a:br>
            <a:r>
              <a:rPr lang="ru-RU" sz="1600" dirty="0"/>
              <a:t>гибель пчелиных семей;</a:t>
            </a:r>
            <a:br>
              <a:rPr lang="ru-RU" sz="1600" dirty="0"/>
            </a:br>
            <a:r>
              <a:rPr lang="ru-RU" sz="1600" dirty="0"/>
              <a:t>концентрация </a:t>
            </a:r>
            <a:r>
              <a:rPr lang="ru-RU" sz="1600" dirty="0" err="1"/>
              <a:t>имидаклоприда</a:t>
            </a:r>
            <a:r>
              <a:rPr lang="ru-RU" sz="1600" dirty="0"/>
              <a:t> в пище;</a:t>
            </a:r>
            <a:br>
              <a:rPr lang="ru-RU" sz="1600" dirty="0"/>
            </a:br>
            <a:r>
              <a:rPr lang="ru-RU" sz="1600" dirty="0"/>
              <a:t>невосприимчивость пчёл к </a:t>
            </a:r>
            <a:r>
              <a:rPr lang="ru-RU" sz="1600" dirty="0" err="1"/>
              <a:t>имидаклоприду</a:t>
            </a:r>
            <a:r>
              <a:rPr lang="ru-RU" sz="1600" dirty="0"/>
              <a:t>.</a:t>
            </a:r>
            <a:br>
              <a:rPr lang="ru-RU" sz="1600" dirty="0"/>
            </a:br>
            <a:r>
              <a:rPr lang="ru-RU" sz="1600" dirty="0" smtClean="0"/>
              <a:t> </a:t>
            </a:r>
            <a:endParaRPr lang="en-US" sz="1600" dirty="0"/>
          </a:p>
        </p:txBody>
      </p:sp>
      <p:pic>
        <p:nvPicPr>
          <p:cNvPr id="3" name="Рисунок 4"/>
          <p:cNvPicPr/>
          <p:nvPr/>
        </p:nvPicPr>
        <p:blipFill rotWithShape="1">
          <a:blip r:embed="rId2" cstate="print"/>
          <a:srcRect l="19274" t="10082" r="20636" b="9703"/>
          <a:stretch/>
        </p:blipFill>
        <p:spPr bwMode="auto">
          <a:xfrm>
            <a:off x="1763961" y="1467961"/>
            <a:ext cx="8640960" cy="50665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6451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1639101"/>
          </a:xfrm>
        </p:spPr>
        <p:txBody>
          <a:bodyPr>
            <a:noAutofit/>
          </a:bodyPr>
          <a:lstStyle/>
          <a:p>
            <a:pPr algn="l"/>
            <a:r>
              <a:rPr lang="ru-RU" sz="2400" dirty="0"/>
              <a:t>Правильный </a:t>
            </a:r>
            <a:r>
              <a:rPr lang="ru-RU" sz="2400" dirty="0" smtClean="0"/>
              <a:t>ответ </a:t>
            </a:r>
            <a:r>
              <a:rPr lang="ru-RU" sz="2400" dirty="0"/>
              <a:t>состоит в том, что ученые изучали влияние </a:t>
            </a:r>
            <a:r>
              <a:rPr lang="ru-RU" sz="2400" i="1" dirty="0"/>
              <a:t>концентрации </a:t>
            </a:r>
            <a:r>
              <a:rPr lang="ru-RU" sz="2400" i="1" dirty="0" err="1"/>
              <a:t>имидаклоприда</a:t>
            </a:r>
            <a:r>
              <a:rPr lang="ru-RU" sz="2400" i="1" dirty="0"/>
              <a:t> в пище</a:t>
            </a:r>
            <a:r>
              <a:rPr lang="ru-RU" sz="2400" dirty="0"/>
              <a:t> на </a:t>
            </a:r>
            <a:r>
              <a:rPr lang="ru-RU" sz="2400" i="1" dirty="0"/>
              <a:t>гибель пчелиных семей,</a:t>
            </a:r>
            <a:r>
              <a:rPr lang="ru-RU" sz="2400" dirty="0"/>
              <a:t> и такой ответ указывает на то, что учащийся правильно идентифицирует независимые и зависимые переменные в данном эксперименте.</a:t>
            </a:r>
            <a:br>
              <a:rPr lang="ru-RU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43" y="1998018"/>
            <a:ext cx="10692765" cy="4536504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 smtClean="0"/>
              <a:t>Группа </a:t>
            </a:r>
            <a:r>
              <a:rPr lang="ru-RU" b="1" i="1" dirty="0"/>
              <a:t>умений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Применение методов естественнонаучного исследования</a:t>
            </a:r>
          </a:p>
          <a:p>
            <a:r>
              <a:rPr lang="ru-RU" b="1" i="1" dirty="0"/>
              <a:t>Тип знания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Процедурное знание</a:t>
            </a:r>
          </a:p>
          <a:p>
            <a:r>
              <a:rPr lang="ru-RU" b="1" i="1" dirty="0"/>
              <a:t>Контекст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Окружающая среда; местный/национальный </a:t>
            </a:r>
          </a:p>
          <a:p>
            <a:r>
              <a:rPr lang="ru-RU" b="1" i="1" dirty="0"/>
              <a:t>Познавательный уровень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Средний</a:t>
            </a:r>
          </a:p>
          <a:p>
            <a:r>
              <a:rPr lang="ru-RU" b="1" i="1" dirty="0"/>
              <a:t>Формат вопроса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Со сложным множественным выбором ответа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21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833" y="197818"/>
            <a:ext cx="10692765" cy="1194065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/>
              <a:t>Этот вопрос требует интерпретации графика с данными о взаимосвязи между концентрацией применяемого инсектицида и временем, через которое погибают пчелиные семьи. Таким образом, этот вопрос направлен на оценивание умения, относящегося к группе «интерпретация данных и использование научных доказательств для получения выводов». </a:t>
            </a:r>
            <a:endParaRPr lang="en-US" sz="1800" dirty="0"/>
          </a:p>
        </p:txBody>
      </p:sp>
      <p:pic>
        <p:nvPicPr>
          <p:cNvPr id="3" name="Рисунок 8"/>
          <p:cNvPicPr/>
          <p:nvPr/>
        </p:nvPicPr>
        <p:blipFill rotWithShape="1">
          <a:blip r:embed="rId2" cstate="print"/>
          <a:srcRect l="19325" t="10224" r="20521" b="9753"/>
          <a:stretch/>
        </p:blipFill>
        <p:spPr bwMode="auto">
          <a:xfrm>
            <a:off x="2700065" y="1709986"/>
            <a:ext cx="7200800" cy="48245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3321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 txBox="1">
            <a:spLocks/>
          </p:cNvSpPr>
          <p:nvPr/>
        </p:nvSpPr>
        <p:spPr bwMode="auto">
          <a:xfrm>
            <a:off x="792057" y="0"/>
            <a:ext cx="11088793" cy="11144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08823" tIns="54411" rIns="108823" bIns="54411" anchor="b"/>
          <a:lstStyle/>
          <a:p>
            <a:pPr algn="ctr">
              <a:defRPr/>
            </a:pPr>
            <a:r>
              <a:rPr lang="ru-RU" altLang="ru-RU" sz="3600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 </a:t>
            </a:r>
            <a:r>
              <a:rPr lang="ru-RU" altLang="ru-RU" sz="3600" b="1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Модель оценки функциональной </a:t>
            </a:r>
            <a:r>
              <a:rPr lang="ru-RU" altLang="ru-RU" sz="3600" b="1" kern="0" dirty="0" smtClean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грамотности </a:t>
            </a:r>
          </a:p>
          <a:p>
            <a:pPr algn="ctr">
              <a:defRPr/>
            </a:pPr>
            <a:r>
              <a:rPr lang="en-US" altLang="ru-RU" sz="3600" b="1" kern="0" dirty="0" smtClean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PISA</a:t>
            </a:r>
            <a:r>
              <a:rPr lang="ru-RU" altLang="ru-RU" sz="3600" b="1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-201</a:t>
            </a:r>
            <a:r>
              <a:rPr lang="en-US" altLang="ru-RU" sz="3600" b="1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8</a:t>
            </a:r>
            <a:endParaRPr lang="ru-RU" sz="3600" b="1" kern="0" dirty="0">
              <a:solidFill>
                <a:srgbClr val="3B5A79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507" name="Овал 4"/>
          <p:cNvSpPr>
            <a:spLocks noChangeArrowheads="1"/>
          </p:cNvSpPr>
          <p:nvPr/>
        </p:nvSpPr>
        <p:spPr bwMode="auto">
          <a:xfrm>
            <a:off x="794121" y="1550627"/>
            <a:ext cx="3929343" cy="978470"/>
          </a:xfrm>
          <a:prstGeom prst="ellipse">
            <a:avLst/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pPr algn="ctr"/>
            <a:r>
              <a:rPr lang="ru-RU" sz="2400" dirty="0"/>
              <a:t>Математическая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грамотность</a:t>
            </a:r>
          </a:p>
        </p:txBody>
      </p:sp>
      <p:sp>
        <p:nvSpPr>
          <p:cNvPr id="21508" name="Овал 6"/>
          <p:cNvSpPr>
            <a:spLocks noChangeArrowheads="1"/>
          </p:cNvSpPr>
          <p:nvPr/>
        </p:nvSpPr>
        <p:spPr bwMode="auto">
          <a:xfrm>
            <a:off x="7157388" y="1550627"/>
            <a:ext cx="4723463" cy="978470"/>
          </a:xfrm>
          <a:prstGeom prst="ellipse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pPr algn="ctr"/>
            <a:r>
              <a:rPr lang="ru-RU" sz="2400" dirty="0"/>
              <a:t>Естественнонаучная </a:t>
            </a:r>
          </a:p>
          <a:p>
            <a:pPr algn="ctr"/>
            <a:r>
              <a:rPr lang="ru-RU" sz="2400" dirty="0"/>
              <a:t>грамотность</a:t>
            </a:r>
          </a:p>
        </p:txBody>
      </p:sp>
      <p:sp>
        <p:nvSpPr>
          <p:cNvPr id="21509" name="Овал 7"/>
          <p:cNvSpPr>
            <a:spLocks noChangeArrowheads="1"/>
          </p:cNvSpPr>
          <p:nvPr/>
        </p:nvSpPr>
        <p:spPr bwMode="auto">
          <a:xfrm>
            <a:off x="4069604" y="5388218"/>
            <a:ext cx="4397565" cy="976811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pPr algn="ctr"/>
            <a:r>
              <a:rPr lang="ru-RU" sz="2400" dirty="0"/>
              <a:t>Глобальные </a:t>
            </a:r>
          </a:p>
          <a:p>
            <a:pPr algn="ctr"/>
            <a:r>
              <a:rPr lang="ru-RU" sz="2400" dirty="0"/>
              <a:t>компетенции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4069604" y="3205733"/>
            <a:ext cx="4397565" cy="1354931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108823" tIns="54411" rIns="108823" bIns="54411" anchor="ctr"/>
          <a:lstStyle/>
          <a:p>
            <a:pPr algn="ctr">
              <a:defRPr/>
            </a:pPr>
            <a:r>
              <a:rPr lang="ru-RU" sz="3300" dirty="0"/>
              <a:t>Читательская</a:t>
            </a:r>
          </a:p>
          <a:p>
            <a:pPr algn="ctr">
              <a:defRPr/>
            </a:pPr>
            <a:r>
              <a:rPr lang="ru-RU" sz="3300" dirty="0"/>
              <a:t>грамотность</a:t>
            </a:r>
          </a:p>
        </p:txBody>
      </p:sp>
      <p:cxnSp>
        <p:nvCxnSpPr>
          <p:cNvPr id="11" name="Прямая соединительная линия 10"/>
          <p:cNvCxnSpPr>
            <a:endCxn id="21509" idx="6"/>
          </p:cNvCxnSpPr>
          <p:nvPr/>
        </p:nvCxnSpPr>
        <p:spPr bwMode="auto">
          <a:xfrm flipH="1">
            <a:off x="8467169" y="2454467"/>
            <a:ext cx="2151341" cy="3421327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1823381" y="2454467"/>
            <a:ext cx="2339042" cy="3308555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Прямая соединительная линия 17"/>
          <p:cNvCxnSpPr>
            <a:stCxn id="21507" idx="6"/>
            <a:endCxn id="21508" idx="2"/>
          </p:cNvCxnSpPr>
          <p:nvPr/>
        </p:nvCxnSpPr>
        <p:spPr bwMode="auto">
          <a:xfrm>
            <a:off x="4723463" y="2039860"/>
            <a:ext cx="2433924" cy="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Прямая соединительная линия 20"/>
          <p:cNvCxnSpPr/>
          <p:nvPr/>
        </p:nvCxnSpPr>
        <p:spPr bwMode="auto">
          <a:xfrm>
            <a:off x="6128127" y="2078005"/>
            <a:ext cx="0" cy="1127728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Прямая соединительная линия 31"/>
          <p:cNvCxnSpPr/>
          <p:nvPr/>
        </p:nvCxnSpPr>
        <p:spPr bwMode="auto">
          <a:xfrm flipH="1" flipV="1">
            <a:off x="8467169" y="3882369"/>
            <a:ext cx="841560" cy="527379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Прямая соединительная линия 35"/>
          <p:cNvCxnSpPr>
            <a:stCxn id="9" idx="2"/>
          </p:cNvCxnSpPr>
          <p:nvPr/>
        </p:nvCxnSpPr>
        <p:spPr bwMode="auto">
          <a:xfrm flipH="1">
            <a:off x="3228044" y="3882370"/>
            <a:ext cx="841560" cy="452749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Прямая соединительная линия 41"/>
          <p:cNvCxnSpPr>
            <a:endCxn id="9" idx="1"/>
          </p:cNvCxnSpPr>
          <p:nvPr/>
        </p:nvCxnSpPr>
        <p:spPr bwMode="auto">
          <a:xfrm>
            <a:off x="3413683" y="2454466"/>
            <a:ext cx="1299468" cy="950277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Прямая соединительная линия 45"/>
          <p:cNvCxnSpPr>
            <a:endCxn id="9" idx="7"/>
          </p:cNvCxnSpPr>
          <p:nvPr/>
        </p:nvCxnSpPr>
        <p:spPr bwMode="auto">
          <a:xfrm flipH="1">
            <a:off x="7821560" y="2529096"/>
            <a:ext cx="1381974" cy="875647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Прямая соединительная линия 48"/>
          <p:cNvCxnSpPr>
            <a:stCxn id="9" idx="4"/>
            <a:endCxn id="21509" idx="0"/>
          </p:cNvCxnSpPr>
          <p:nvPr/>
        </p:nvCxnSpPr>
        <p:spPr bwMode="auto">
          <a:xfrm>
            <a:off x="6268387" y="4560664"/>
            <a:ext cx="0" cy="827554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520" name="TextBox 55"/>
          <p:cNvSpPr txBox="1">
            <a:spLocks noChangeArrowheads="1"/>
          </p:cNvSpPr>
          <p:nvPr/>
        </p:nvSpPr>
        <p:spPr bwMode="auto">
          <a:xfrm>
            <a:off x="2572123" y="4109572"/>
            <a:ext cx="93644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4%</a:t>
            </a:r>
          </a:p>
        </p:txBody>
      </p:sp>
      <p:sp>
        <p:nvSpPr>
          <p:cNvPr id="21521" name="TextBox 56"/>
          <p:cNvSpPr txBox="1">
            <a:spLocks noChangeArrowheads="1"/>
          </p:cNvSpPr>
          <p:nvPr/>
        </p:nvSpPr>
        <p:spPr bwMode="auto">
          <a:xfrm>
            <a:off x="5659906" y="1852459"/>
            <a:ext cx="93644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4%</a:t>
            </a:r>
          </a:p>
        </p:txBody>
      </p:sp>
      <p:sp>
        <p:nvSpPr>
          <p:cNvPr id="21522" name="TextBox 57"/>
          <p:cNvSpPr txBox="1">
            <a:spLocks noChangeArrowheads="1"/>
          </p:cNvSpPr>
          <p:nvPr/>
        </p:nvSpPr>
        <p:spPr bwMode="auto">
          <a:xfrm>
            <a:off x="8840508" y="4258830"/>
            <a:ext cx="93644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4%</a:t>
            </a:r>
          </a:p>
        </p:txBody>
      </p:sp>
      <p:sp>
        <p:nvSpPr>
          <p:cNvPr id="21523" name="TextBox 58"/>
          <p:cNvSpPr txBox="1">
            <a:spLocks noChangeArrowheads="1"/>
          </p:cNvSpPr>
          <p:nvPr/>
        </p:nvSpPr>
        <p:spPr bwMode="auto">
          <a:xfrm>
            <a:off x="3601383" y="2680012"/>
            <a:ext cx="121696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33%</a:t>
            </a:r>
          </a:p>
        </p:txBody>
      </p:sp>
      <p:sp>
        <p:nvSpPr>
          <p:cNvPr id="21524" name="TextBox 59"/>
          <p:cNvSpPr txBox="1">
            <a:spLocks noChangeArrowheads="1"/>
          </p:cNvSpPr>
          <p:nvPr/>
        </p:nvSpPr>
        <p:spPr bwMode="auto">
          <a:xfrm>
            <a:off x="7906129" y="2754641"/>
            <a:ext cx="1214899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33%</a:t>
            </a:r>
          </a:p>
        </p:txBody>
      </p:sp>
      <p:sp>
        <p:nvSpPr>
          <p:cNvPr id="21525" name="TextBox 60"/>
          <p:cNvSpPr txBox="1">
            <a:spLocks noChangeArrowheads="1"/>
          </p:cNvSpPr>
          <p:nvPr/>
        </p:nvSpPr>
        <p:spPr bwMode="auto">
          <a:xfrm>
            <a:off x="5659906" y="4786209"/>
            <a:ext cx="121696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22%</a:t>
            </a:r>
          </a:p>
        </p:txBody>
      </p:sp>
      <p:sp>
        <p:nvSpPr>
          <p:cNvPr id="21526" name="Овал 21"/>
          <p:cNvSpPr>
            <a:spLocks noChangeArrowheads="1"/>
          </p:cNvSpPr>
          <p:nvPr/>
        </p:nvSpPr>
        <p:spPr bwMode="auto">
          <a:xfrm>
            <a:off x="792057" y="5333489"/>
            <a:ext cx="2772198" cy="875647"/>
          </a:xfrm>
          <a:prstGeom prst="ellipse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" pitchFamily="18" charset="0"/>
              </a:rPr>
              <a:t>Финансовая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" pitchFamily="18" charset="0"/>
              </a:rPr>
              <a:t> грамотность</a:t>
            </a:r>
          </a:p>
        </p:txBody>
      </p:sp>
      <p:pic>
        <p:nvPicPr>
          <p:cNvPr id="23" name="Рисунок 22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964761" y="6102474"/>
            <a:ext cx="2688850" cy="828000"/>
          </a:xfrm>
          <a:prstGeom prst="rect">
            <a:avLst/>
          </a:prstGeom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23801" y="6390506"/>
            <a:ext cx="1762463" cy="5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8936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1035014" cy="1711109"/>
          </a:xfrm>
        </p:spPr>
        <p:txBody>
          <a:bodyPr>
            <a:noAutofit/>
          </a:bodyPr>
          <a:lstStyle/>
          <a:p>
            <a:pPr algn="l"/>
            <a:r>
              <a:rPr lang="ru-RU" sz="2400" dirty="0"/>
              <a:t>Правильный ответ – это первый вариант: «Семьи, подвергшиеся воздействию большего количества </a:t>
            </a:r>
            <a:r>
              <a:rPr lang="ru-RU" sz="2400" dirty="0" err="1"/>
              <a:t>имидаклоприда</a:t>
            </a:r>
            <a:r>
              <a:rPr lang="ru-RU" sz="2400" dirty="0"/>
              <a:t>, обычно гибнут быстрее». Этот вывод следует из анализа графика, показывающего, что в период с 14-й по 20-ю неделю проведения эксперимента процент гибели пчелиных семей выше при концентрации инсектицида 400 мг/кг в сравнении с 20 мг/кг.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43" y="2430066"/>
            <a:ext cx="10692765" cy="4032448"/>
          </a:xfrm>
        </p:spPr>
        <p:txBody>
          <a:bodyPr>
            <a:normAutofit fontScale="62500" lnSpcReduction="20000"/>
          </a:bodyPr>
          <a:lstStyle/>
          <a:p>
            <a:r>
              <a:rPr lang="ru-RU" b="1" i="1" dirty="0" smtClean="0"/>
              <a:t>Группа </a:t>
            </a:r>
            <a:r>
              <a:rPr lang="ru-RU" b="1" i="1" dirty="0"/>
              <a:t>умений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Интерпретация данных и использование научных доказательств для получения выводов </a:t>
            </a:r>
          </a:p>
          <a:p>
            <a:r>
              <a:rPr lang="ru-RU" b="1" i="1" dirty="0"/>
              <a:t>Тип знания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Процедурное</a:t>
            </a:r>
          </a:p>
          <a:p>
            <a:r>
              <a:rPr lang="ru-RU" b="1" i="1" dirty="0"/>
              <a:t>Контекст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Окружающая среда; местный/национальный</a:t>
            </a:r>
          </a:p>
          <a:p>
            <a:r>
              <a:rPr lang="ru-RU" b="1" i="1" dirty="0"/>
              <a:t>Познавательный уровень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Средний</a:t>
            </a:r>
          </a:p>
          <a:p>
            <a:r>
              <a:rPr lang="ru-RU" b="1" i="1" dirty="0"/>
              <a:t>Формат вопроса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 простым множественным выбором ответа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4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841" y="197819"/>
            <a:ext cx="10692765" cy="1080119"/>
          </a:xfrm>
        </p:spPr>
        <p:txBody>
          <a:bodyPr>
            <a:normAutofit/>
          </a:bodyPr>
          <a:lstStyle/>
          <a:p>
            <a:pPr algn="l"/>
            <a:r>
              <a:rPr lang="ru-RU" sz="1600" dirty="0"/>
              <a:t>Учащиеся должны предложить гипотезу для объяснения гибели пчелиных семей в контрольной группе, то есть здесь проверяется одно из умений, входящее в группу «научное объяснение явлений». </a:t>
            </a:r>
            <a:endParaRPr lang="en-US" sz="1600" dirty="0"/>
          </a:p>
        </p:txBody>
      </p:sp>
      <p:pic>
        <p:nvPicPr>
          <p:cNvPr id="3" name="Рисунок 9"/>
          <p:cNvPicPr/>
          <p:nvPr/>
        </p:nvPicPr>
        <p:blipFill rotWithShape="1">
          <a:blip r:embed="rId2" cstate="print"/>
          <a:srcRect l="19227" t="11810" r="20520" b="7991"/>
          <a:stretch/>
        </p:blipFill>
        <p:spPr bwMode="auto">
          <a:xfrm>
            <a:off x="2196009" y="1493962"/>
            <a:ext cx="7776864" cy="51125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5684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1035014" cy="1207053"/>
          </a:xfrm>
        </p:spPr>
        <p:txBody>
          <a:bodyPr>
            <a:normAutofit/>
          </a:bodyPr>
          <a:lstStyle/>
          <a:p>
            <a:pPr algn="l"/>
            <a:r>
              <a:rPr lang="ru-RU" sz="2400" dirty="0"/>
              <a:t>В правильном ответе указывается, что должна существовать какая-то другая естественная причина для гибели изучаемых пчелиных семей или что ульи в контрольной группе не были надежно защищены от воздействия инсектицида.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43" y="1998018"/>
            <a:ext cx="10692765" cy="4401840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 smtClean="0"/>
              <a:t>Группа </a:t>
            </a:r>
            <a:r>
              <a:rPr lang="ru-RU" b="1" i="1" dirty="0"/>
              <a:t>умений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Научное объяснение явлений </a:t>
            </a:r>
          </a:p>
          <a:p>
            <a:r>
              <a:rPr lang="ru-RU" b="1" i="1" dirty="0"/>
              <a:t>Тип знания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Содержательное знание: живые системы </a:t>
            </a:r>
          </a:p>
          <a:p>
            <a:r>
              <a:rPr lang="ru-RU" b="1" i="1" dirty="0"/>
              <a:t>Контекст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Окружающая среда; местный/национальный </a:t>
            </a:r>
          </a:p>
          <a:p>
            <a:r>
              <a:rPr lang="ru-RU" b="1" i="1" dirty="0"/>
              <a:t>Познавательный уровень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Средний</a:t>
            </a:r>
          </a:p>
          <a:p>
            <a:r>
              <a:rPr lang="ru-RU" b="1" i="1" dirty="0"/>
              <a:t>Формат вопроса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 открытым ответом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36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963006" cy="1194065"/>
          </a:xfrm>
        </p:spPr>
        <p:txBody>
          <a:bodyPr>
            <a:noAutofit/>
          </a:bodyPr>
          <a:lstStyle/>
          <a:p>
            <a:pPr algn="l"/>
            <a:r>
              <a:rPr lang="ru-RU" sz="1600" dirty="0"/>
              <a:t>Учащиеся должны использовать соответствующие научные знания о  вирусных инфекциях, чтобы объяснить явление, описанное в вопросе, а именно, присутствие чужеродной ДНК в клетках пчел. То есть данный вопрос проверяет умение из группы «научное объяснение явлений». </a:t>
            </a:r>
            <a:endParaRPr lang="en-US" sz="1600" dirty="0"/>
          </a:p>
        </p:txBody>
      </p:sp>
      <p:pic>
        <p:nvPicPr>
          <p:cNvPr id="3" name="Рисунок 11"/>
          <p:cNvPicPr/>
          <p:nvPr/>
        </p:nvPicPr>
        <p:blipFill rotWithShape="1">
          <a:blip r:embed="rId2" cstate="print"/>
          <a:srcRect l="19226" t="11599" r="20520" b="7733"/>
          <a:stretch/>
        </p:blipFill>
        <p:spPr bwMode="auto">
          <a:xfrm>
            <a:off x="2124001" y="1781994"/>
            <a:ext cx="7704855" cy="50758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4480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1135045"/>
          </a:xfrm>
        </p:spPr>
        <p:txBody>
          <a:bodyPr>
            <a:normAutofit/>
          </a:bodyPr>
          <a:lstStyle/>
          <a:p>
            <a:pPr algn="l"/>
            <a:r>
              <a:rPr lang="ru-RU" sz="2400" dirty="0"/>
              <a:t>Здесь третий вариант является правильным выбором: </a:t>
            </a:r>
            <a:r>
              <a:rPr lang="ru-RU" sz="2400" i="1" dirty="0"/>
              <a:t>В клетках пчёл была обнаружена ДНК, не принадлежащая пчёлам</a:t>
            </a:r>
            <a:r>
              <a:rPr lang="ru-RU" sz="2400" dirty="0"/>
              <a:t>.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i="1" dirty="0" smtClean="0"/>
              <a:t>Группа </a:t>
            </a:r>
            <a:r>
              <a:rPr lang="ru-RU" b="1" i="1" dirty="0"/>
              <a:t>умений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Научное объяснение явлений </a:t>
            </a:r>
          </a:p>
          <a:p>
            <a:r>
              <a:rPr lang="ru-RU" b="1" i="1" dirty="0"/>
              <a:t>Тип знания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Содержательное знание: живые системы </a:t>
            </a:r>
          </a:p>
          <a:p>
            <a:r>
              <a:rPr lang="ru-RU" b="1" i="1" dirty="0"/>
              <a:t>Контекст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Окружающая среда; местный/национальный </a:t>
            </a:r>
          </a:p>
          <a:p>
            <a:r>
              <a:rPr lang="ru-RU" b="1" i="1" dirty="0"/>
              <a:t>Познавательный уровень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Средний</a:t>
            </a:r>
          </a:p>
          <a:p>
            <a:r>
              <a:rPr lang="ru-RU" b="1" i="1" dirty="0"/>
              <a:t>Формат вопроса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 простым множественным выбором ответа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00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Комментарий к этому и другим заданиям </a:t>
            </a:r>
            <a:r>
              <a:rPr lang="en-US" sz="3200" dirty="0" smtClean="0"/>
              <a:t>PISA</a:t>
            </a:r>
            <a:r>
              <a:rPr lang="ru-RU" sz="3200" dirty="0" smtClean="0"/>
              <a:t>: 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Сама </a:t>
            </a:r>
            <a:r>
              <a:rPr lang="ru-RU" dirty="0"/>
              <a:t>описанная </a:t>
            </a:r>
            <a:r>
              <a:rPr lang="ru-RU" dirty="0" smtClean="0"/>
              <a:t>в задании ситуация </a:t>
            </a:r>
            <a:r>
              <a:rPr lang="ru-RU" dirty="0"/>
              <a:t>представляет собой не знакомый учащимся материал, и именно на этом </a:t>
            </a:r>
            <a:r>
              <a:rPr lang="ru-RU" i="1" dirty="0"/>
              <a:t>новом</a:t>
            </a:r>
            <a:r>
              <a:rPr lang="ru-RU" dirty="0"/>
              <a:t> материале им предлагается продемонстрировать свои знания и умения. Это можно считать типичными условиями для демонстрации естественнонаучной грамотности. </a:t>
            </a:r>
          </a:p>
          <a:p>
            <a:r>
              <a:rPr lang="ru-RU" dirty="0"/>
              <a:t>В соответствии с этой же моделью могут разрабатываться новые задания: как опирающиеся в основном на содержание какого-то одного предмета, так и </a:t>
            </a:r>
            <a:r>
              <a:rPr lang="ru-RU" dirty="0" err="1"/>
              <a:t>межпредметные</a:t>
            </a:r>
            <a:r>
              <a:rPr lang="ru-RU" dirty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40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3" y="142893"/>
            <a:ext cx="10692765" cy="70299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ИССЛЕДОВАНИЕ СКЛОНОВ ДОЛИНЫ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88497" y="989906"/>
            <a:ext cx="4968552" cy="4752528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buNone/>
            </a:pPr>
            <a:r>
              <a:rPr lang="ru-RU" b="1" dirty="0" smtClean="0"/>
              <a:t>Комментарий эксперта. </a:t>
            </a:r>
            <a:r>
              <a:rPr lang="ru-RU" i="1" dirty="0" smtClean="0"/>
              <a:t>Приведенное задание относится к среднему уровню сложности. Учащимся предлагается объяснить выбранную процедуру научного исследования, описанного в этом блоке заданий. Для этого им надо продемонстрировать понимание того, чем обосновано проведение двух независимых измерений изучаемого явления. Знание этого обоснования и оценивается с помощью данного вопроса, относящегося к компетенции «применение методов естественнонаучного исследования». Здесь принимались ответы, в которых назывались преимущества использования более чем одного измерительного инструмента на каждом склоне, например, учет разницы в условиях на одном и том же склоне, повышение точности измерений для каждого склона. Здравый смысл помог более чем 50% российских учащихся дать приемлемые ответы на этот несложный вопрос. Вместе с тем значительный процент учащихся, не давших подходящего объяснения, свидетельствует о том, что при изучении естественнонаучных предметов не уделяется достаточного внимания вопросам методологии научного исследования, методам повышения достоверности и точности получаемых данных. Затруднения многих наших учащихся связаны также с необходимостью дать развернутый и обоснованный письменный ответ.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7" y="161906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67" y="161906"/>
            <a:ext cx="1753598" cy="54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793" y="5670426"/>
            <a:ext cx="6264696" cy="1178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ru-RU" sz="1400" b="1" i="1" dirty="0" smtClean="0"/>
              <a:t>Содержание: </a:t>
            </a:r>
            <a:r>
              <a:rPr lang="ru-RU" sz="1400" dirty="0" smtClean="0"/>
              <a:t>Земля и космические системы</a:t>
            </a:r>
          </a:p>
          <a:p>
            <a:pPr>
              <a:lnSpc>
                <a:spcPts val="1200"/>
              </a:lnSpc>
            </a:pPr>
            <a:r>
              <a:rPr lang="ru-RU" sz="1400" b="1" i="1" dirty="0" smtClean="0"/>
              <a:t>Компетенция: </a:t>
            </a:r>
            <a:r>
              <a:rPr lang="ru-RU" sz="1400" dirty="0" smtClean="0"/>
              <a:t>Применение методов естественнонаучного исследования</a:t>
            </a:r>
          </a:p>
          <a:p>
            <a:pPr>
              <a:lnSpc>
                <a:spcPts val="1200"/>
              </a:lnSpc>
            </a:pPr>
            <a:r>
              <a:rPr lang="ru-RU" sz="1400" b="1" i="1" dirty="0" smtClean="0"/>
              <a:t>Контекст</a:t>
            </a:r>
            <a:r>
              <a:rPr lang="ru-RU" sz="1400" b="1" dirty="0" smtClean="0"/>
              <a:t>: </a:t>
            </a:r>
            <a:r>
              <a:rPr lang="ru-RU" sz="1400" dirty="0" smtClean="0"/>
              <a:t>Местный/национальный</a:t>
            </a:r>
          </a:p>
          <a:p>
            <a:pPr>
              <a:lnSpc>
                <a:spcPts val="1200"/>
              </a:lnSpc>
            </a:pPr>
            <a:r>
              <a:rPr lang="ru-RU" sz="1400" b="1" i="1" dirty="0" smtClean="0"/>
              <a:t>Область применения: </a:t>
            </a:r>
            <a:r>
              <a:rPr lang="ru-RU" sz="1400" dirty="0" smtClean="0"/>
              <a:t>Природные ресурсы</a:t>
            </a:r>
          </a:p>
          <a:p>
            <a:pPr>
              <a:lnSpc>
                <a:spcPts val="1200"/>
              </a:lnSpc>
            </a:pPr>
            <a:r>
              <a:rPr lang="ru-RU" sz="1400" b="1" i="1" dirty="0" smtClean="0"/>
              <a:t>Уровень сложности: </a:t>
            </a:r>
            <a:r>
              <a:rPr lang="ru-RU" sz="1400" dirty="0" smtClean="0"/>
              <a:t>3 уровень</a:t>
            </a:r>
          </a:p>
          <a:p>
            <a:pPr>
              <a:lnSpc>
                <a:spcPts val="1200"/>
              </a:lnSpc>
            </a:pPr>
            <a:r>
              <a:rPr lang="ru-RU" sz="1400" b="1" i="1" dirty="0" smtClean="0"/>
              <a:t>Результат России: </a:t>
            </a:r>
            <a:r>
              <a:rPr lang="ru-RU" sz="1400" dirty="0" smtClean="0"/>
              <a:t>54%</a:t>
            </a:r>
          </a:p>
          <a:p>
            <a:pPr>
              <a:lnSpc>
                <a:spcPts val="1200"/>
              </a:lnSpc>
            </a:pPr>
            <a:r>
              <a:rPr lang="ru-RU" sz="1400" b="1" i="1" dirty="0" smtClean="0"/>
              <a:t>Средний международный результат: </a:t>
            </a:r>
            <a:r>
              <a:rPr lang="ru-RU" sz="1400" dirty="0" smtClean="0"/>
              <a:t>48%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809" y="989906"/>
            <a:ext cx="615909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7795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3" y="53802"/>
            <a:ext cx="10692765" cy="919021"/>
          </a:xfrm>
        </p:spPr>
        <p:txBody>
          <a:bodyPr>
            <a:normAutofit/>
          </a:bodyPr>
          <a:lstStyle/>
          <a:p>
            <a:r>
              <a:rPr lang="ru-RU" dirty="0" smtClean="0"/>
              <a:t>РАЦИОНАЛЬНОЕ РЫБОВОДСТВО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88497" y="989906"/>
            <a:ext cx="4968552" cy="6174482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buNone/>
            </a:pPr>
            <a:r>
              <a:rPr lang="ru-RU" b="1" dirty="0" smtClean="0"/>
              <a:t>Комментарий эксперта. </a:t>
            </a:r>
            <a:r>
              <a:rPr lang="ru-RU" i="1" dirty="0" smtClean="0"/>
              <a:t>Приведенное задание из блока «Рациональное рыболовство» оказалось самым сложным для российских учащихся из всех заданий </a:t>
            </a:r>
            <a:r>
              <a:rPr lang="en-US" i="1" dirty="0" smtClean="0"/>
              <a:t>PISA</a:t>
            </a:r>
            <a:r>
              <a:rPr lang="ru-RU" i="1" dirty="0" smtClean="0"/>
              <a:t>-2015 по естественнонаучной грамотности (уровень 6). В этом вопросе учащимся предлагается продемонстрировать понимание того, что такое система, и какую роль играют разные организмы в данной системе. Для того чтобы дать правильный ответ, учащийся должен понять цель рационального рыбного хозяйства, назначение каждого из трех резервуаров и то, какие организмы наиболее пригодны для выполнения тех или иных функций. Учащиеся должны полностью использовать информацию, которая содержится во введении и схеме, а также в ссылке под схемой. Дополнительным компонентом, который увеличивает сложность задания, является открытый характер задачи. Каждый из четырех организмов может быть помещен в каждый из трех резервуаров, причем нет ограничений на количество организмов в каждом резервуаре. Вследствие этого существует много способов сделать все неправильно. В этой специфике задания состоит одна из причин низкого результата российских учащихся и учащихся многих других стран. Другая, не менее существенная причина заключается в очень сложно устроенном условии задания. Учащемуся нужно прочитать этот состоящий из многих разнородных элементов текст и обращаться к соответствующей информации из текста при выполнении задания. Особую трудность для российских учащихся составляет здесь работа с такой формой представления информации, как схема установки, поскольку этот вид деятельности слабо представлен в нашей школе. Возможно, в учебниках физики или химии и имеется немало схем, но почти отсутствуют задания по работе с ними.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7" y="161906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67" y="161906"/>
            <a:ext cx="1753598" cy="54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793" y="5670427"/>
            <a:ext cx="6264696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400" b="1" i="1" dirty="0" smtClean="0"/>
              <a:t>Содержание:</a:t>
            </a:r>
            <a:r>
              <a:rPr lang="ru-RU" sz="1400" b="1" dirty="0" smtClean="0"/>
              <a:t> </a:t>
            </a:r>
            <a:r>
              <a:rPr lang="ru-RU" sz="1400" dirty="0" smtClean="0"/>
              <a:t>Живые системы</a:t>
            </a:r>
          </a:p>
          <a:p>
            <a:pPr>
              <a:lnSpc>
                <a:spcPts val="1400"/>
              </a:lnSpc>
            </a:pPr>
            <a:r>
              <a:rPr lang="ru-RU" sz="1400" b="1" i="1" dirty="0" smtClean="0"/>
              <a:t>Компетенция:</a:t>
            </a:r>
            <a:r>
              <a:rPr lang="ru-RU" sz="1400" dirty="0" smtClean="0"/>
              <a:t> Научное объяснение явлений</a:t>
            </a:r>
          </a:p>
          <a:p>
            <a:pPr>
              <a:lnSpc>
                <a:spcPts val="1400"/>
              </a:lnSpc>
            </a:pPr>
            <a:r>
              <a:rPr lang="ru-RU" sz="1400" b="1" i="1" dirty="0" smtClean="0"/>
              <a:t>Контекст:</a:t>
            </a:r>
            <a:r>
              <a:rPr lang="ru-RU" sz="1400" dirty="0" smtClean="0"/>
              <a:t> Местный/национальный</a:t>
            </a:r>
          </a:p>
          <a:p>
            <a:pPr>
              <a:lnSpc>
                <a:spcPts val="1400"/>
              </a:lnSpc>
            </a:pPr>
            <a:r>
              <a:rPr lang="ru-RU" sz="1400" b="1" i="1" dirty="0" smtClean="0"/>
              <a:t>Область применения:</a:t>
            </a:r>
            <a:r>
              <a:rPr lang="ru-RU" sz="1400" dirty="0" smtClean="0"/>
              <a:t> Природные ресурсы</a:t>
            </a:r>
          </a:p>
          <a:p>
            <a:pPr>
              <a:lnSpc>
                <a:spcPts val="1400"/>
              </a:lnSpc>
            </a:pPr>
            <a:r>
              <a:rPr lang="ru-RU" sz="1400" b="1" i="1" dirty="0" smtClean="0"/>
              <a:t>Уровень сложности</a:t>
            </a:r>
            <a:r>
              <a:rPr lang="ru-RU" sz="1400" b="1" dirty="0" smtClean="0"/>
              <a:t>:</a:t>
            </a:r>
            <a:r>
              <a:rPr lang="ru-RU" sz="1400" dirty="0" smtClean="0"/>
              <a:t> 6 уровень</a:t>
            </a:r>
          </a:p>
          <a:p>
            <a:pPr>
              <a:lnSpc>
                <a:spcPts val="1400"/>
              </a:lnSpc>
            </a:pPr>
            <a:r>
              <a:rPr lang="ru-RU" sz="1400" b="1" i="1" dirty="0" smtClean="0"/>
              <a:t>Результат России:</a:t>
            </a:r>
            <a:r>
              <a:rPr lang="ru-RU" sz="1400" i="1" dirty="0" smtClean="0"/>
              <a:t> </a:t>
            </a:r>
            <a:r>
              <a:rPr lang="ru-RU" sz="1400" dirty="0" smtClean="0"/>
              <a:t>6%</a:t>
            </a:r>
          </a:p>
          <a:p>
            <a:pPr>
              <a:lnSpc>
                <a:spcPts val="1400"/>
              </a:lnSpc>
            </a:pPr>
            <a:r>
              <a:rPr lang="ru-RU" sz="1400" b="1" i="1" dirty="0" smtClean="0"/>
              <a:t>Средний международный результат:</a:t>
            </a:r>
            <a:r>
              <a:rPr lang="ru-RU" sz="1400" dirty="0" smtClean="0"/>
              <a:t> </a:t>
            </a:r>
            <a:r>
              <a:rPr lang="en-US" sz="1400" dirty="0" smtClean="0"/>
              <a:t>5</a:t>
            </a:r>
            <a:r>
              <a:rPr lang="ru-RU" sz="1400" dirty="0" smtClean="0"/>
              <a:t>%</a:t>
            </a:r>
          </a:p>
          <a:p>
            <a:pPr>
              <a:lnSpc>
                <a:spcPts val="1400"/>
              </a:lnSpc>
            </a:pPr>
            <a:endParaRPr lang="ru-RU" sz="1400" dirty="0" smtClean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01" y="989906"/>
            <a:ext cx="6264696" cy="469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0578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969" y="1639583"/>
            <a:ext cx="9073008" cy="516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821049"/>
              </p:ext>
            </p:extLst>
          </p:nvPr>
        </p:nvGraphicFramePr>
        <p:xfrm>
          <a:off x="2911475" y="271926"/>
          <a:ext cx="6057900" cy="1341120"/>
        </p:xfrm>
        <a:graphic>
          <a:graphicData uri="http://schemas.openxmlformats.org/drawingml/2006/table">
            <a:tbl>
              <a:tblPr firstRow="1" firstCol="1" bandRow="1"/>
              <a:tblGrid>
                <a:gridCol w="2628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Номер вопроса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CS623Q01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Компетенция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Научная интерпретация данных и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доказательства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 dirty="0" err="1" smtClean="0">
                          <a:effectLst/>
                          <a:latin typeface="Times New Roman" charset="0"/>
                          <a:ea typeface="Times New Roman" charset="0"/>
                        </a:rPr>
                        <a:t>Знание</a:t>
                      </a:r>
                      <a:endParaRPr lang="en-GB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Процедурное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Контекст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Личный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- </a:t>
                      </a:r>
                      <a:r>
                        <a:rPr lang="en-US" sz="1100" dirty="0" err="1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Здоровье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Когнитивный уровень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Низкий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3675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Формат вопроса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Сложный множественный выбор  – Компьютерный подсчёт 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265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2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637978"/>
            <a:ext cx="928903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335669"/>
              </p:ext>
            </p:extLst>
          </p:nvPr>
        </p:nvGraphicFramePr>
        <p:xfrm>
          <a:off x="2628057" y="197818"/>
          <a:ext cx="6057900" cy="1255333"/>
        </p:xfrm>
        <a:graphic>
          <a:graphicData uri="http://schemas.openxmlformats.org/drawingml/2006/table">
            <a:tbl>
              <a:tblPr firstRow="1" firstCol="1" bandRow="1"/>
              <a:tblGrid>
                <a:gridCol w="2628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9963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Номер вопроса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CS623Q02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Компетенция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Научно объяснить явление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 dirty="0" err="1" smtClean="0">
                          <a:effectLst/>
                          <a:latin typeface="Times New Roman" charset="0"/>
                          <a:ea typeface="Times New Roman" charset="0"/>
                        </a:rPr>
                        <a:t>Знание</a:t>
                      </a:r>
                      <a:endParaRPr lang="en-GB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Содержательное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mr-IN" sz="11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–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Живые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системы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Контекст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Личный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- </a:t>
                      </a:r>
                      <a:r>
                        <a:rPr lang="en-US" sz="1100" dirty="0" err="1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Здоровье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Когнитивный уровень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Низкий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3675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Формат вопроса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Простой множественный выбор и открытый ответ - Компьютерный подсчёт 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193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825" y="269826"/>
            <a:ext cx="10692765" cy="77500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Естественнонаучная грамотность  </a:t>
            </a:r>
            <a:br>
              <a:rPr lang="ru-RU" dirty="0" smtClean="0"/>
            </a:br>
            <a:r>
              <a:rPr lang="ru-RU" dirty="0" smtClean="0"/>
              <a:t>(исследование </a:t>
            </a:r>
            <a:r>
              <a:rPr lang="en-US" dirty="0" smtClean="0"/>
              <a:t>PISA)</a:t>
            </a:r>
            <a:endParaRPr lang="ru-RU" dirty="0"/>
          </a:p>
        </p:txBody>
      </p:sp>
      <p:sp>
        <p:nvSpPr>
          <p:cNvPr id="5" name="Загнутый угол 4"/>
          <p:cNvSpPr/>
          <p:nvPr/>
        </p:nvSpPr>
        <p:spPr>
          <a:xfrm>
            <a:off x="899865" y="1709986"/>
            <a:ext cx="10297144" cy="3816424"/>
          </a:xfrm>
          <a:prstGeom prst="foldedCorner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0" rtlCol="0" anchor="ctr"/>
          <a:lstStyle/>
          <a:p>
            <a:pPr lvl="0" algn="just"/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	Естественнонаучная грамотность – это способность человека занимать активную гражданскую позицию по вопросам, связанным с естественными науками, и его готовность интересоваться естественнонаучными идеями. Естественнонаучно грамотный человек стремится участвовать в аргументированном обсуждении проблем, относящихся к естественным наукам и технологиям, что требует от него следующих компетенций: научно объяснять явления, оценивать и планировать научные исследования, научно интерпретировать данные и приводить доказательства.</a:t>
            </a:r>
            <a:endParaRPr lang="ru-RU" sz="40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7" y="161906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67" y="161906"/>
            <a:ext cx="175359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72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8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945" y="1902349"/>
            <a:ext cx="8568952" cy="49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508098"/>
              </p:ext>
            </p:extLst>
          </p:nvPr>
        </p:nvGraphicFramePr>
        <p:xfrm>
          <a:off x="2988097" y="125810"/>
          <a:ext cx="6115050" cy="1767840"/>
        </p:xfrm>
        <a:graphic>
          <a:graphicData uri="http://schemas.openxmlformats.org/drawingml/2006/table">
            <a:tbl>
              <a:tblPr firstRow="1" firstCol="1" bandRow="1"/>
              <a:tblGrid>
                <a:gridCol w="24003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147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Номер вопроса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CS623Q03 </a:t>
                      </a: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CS623Q04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Компетенция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Q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03: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Понимание особенностей 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научного исследования 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Q04: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Научно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объяснить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явление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 dirty="0" err="1" smtClean="0">
                          <a:effectLst/>
                          <a:latin typeface="Times New Roman" charset="0"/>
                          <a:ea typeface="Times New Roman" charset="0"/>
                        </a:rPr>
                        <a:t>Знание</a:t>
                      </a:r>
                      <a:endParaRPr lang="en-GB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Q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03: Процедурное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Q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04: Содержательное </a:t>
                      </a:r>
                      <a:r>
                        <a:rPr lang="mr-IN" sz="11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–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Живые системы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Контекст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Личный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- </a:t>
                      </a:r>
                      <a:r>
                        <a:rPr lang="en-US" sz="1100" dirty="0" err="1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Здоровье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Когнитивный уровень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Средний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3675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Формат вопроса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Q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03:  Простой множественный выбор и открытый ответ - Компьютерный подсчёт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Q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04:  Открытый ответ - кодируется человеком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490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937" y="1489136"/>
            <a:ext cx="8424936" cy="5261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47376"/>
              </p:ext>
            </p:extLst>
          </p:nvPr>
        </p:nvGraphicFramePr>
        <p:xfrm>
          <a:off x="2772073" y="118545"/>
          <a:ext cx="6115050" cy="1324147"/>
        </p:xfrm>
        <a:graphic>
          <a:graphicData uri="http://schemas.openxmlformats.org/drawingml/2006/table">
            <a:tbl>
              <a:tblPr firstRow="1" firstCol="1" bandRow="1"/>
              <a:tblGrid>
                <a:gridCol w="2628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86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77032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Номер вопроса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CS623Q05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Компетенция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Понимание особенностей 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научного исследования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 dirty="0" err="1" smtClean="0">
                          <a:effectLst/>
                          <a:latin typeface="Times New Roman" charset="0"/>
                          <a:ea typeface="Times New Roman" charset="0"/>
                        </a:rPr>
                        <a:t>Знание</a:t>
                      </a:r>
                      <a:endParaRPr lang="en-GB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Процедурное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Контекст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Личный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- </a:t>
                      </a:r>
                      <a:r>
                        <a:rPr lang="en-US" sz="1100" dirty="0" err="1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Здоровье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Когнитивный уровень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Средний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3675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Формат вопроса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Открытый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ответ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-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кодируется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человеком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13052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дополнительной информации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940425" y="5310386"/>
            <a:ext cx="5130359" cy="15935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16089" y="1061914"/>
            <a:ext cx="8064896" cy="93610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0" rtlCol="0" anchor="ctr"/>
          <a:lstStyle/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Международный координационный центр исследования 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TIMSS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– </a:t>
            </a:r>
            <a:r>
              <a:rPr lang="en-US" sz="1600" u="sng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http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://timss2015.</a:t>
            </a:r>
            <a:r>
              <a:rPr lang="en-US" sz="1600" u="sng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org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/</a:t>
            </a:r>
            <a:endParaRPr lang="ru-RU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тел.: +1-617-552-1600 – 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Ina V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S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Mullis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Michael O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Martin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– международные координаторы (электронная почта –</a:t>
            </a:r>
            <a:r>
              <a:rPr lang="en-AU" sz="1600" u="sng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 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timss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@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bc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.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edu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</a:p>
          <a:p>
            <a:pPr algn="ctr"/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16089" y="2070026"/>
            <a:ext cx="8064896" cy="70207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rtlCol="0" anchor="ctr"/>
          <a:lstStyle/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Организация Экономического Сотрудничества и Развития (ОЭСР) (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Organization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for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Economic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Cooperation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and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Development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, OECD) –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www.oecd.org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/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edu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/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pisa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1833" y="4014242"/>
            <a:ext cx="4896544" cy="17281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0" rtlCol="0" anchor="ctr"/>
          <a:lstStyle/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Центр оценки качества образования ИСРО РАО – </a:t>
            </a:r>
            <a:r>
              <a:rPr lang="en-US" sz="1600" u="sng" dirty="0" smtClean="0">
                <a:solidFill>
                  <a:schemeClr val="tx2">
                    <a:lumMod val="50000"/>
                  </a:schemeClr>
                </a:solidFill>
                <a:hlinkClick r:id="rId5"/>
              </a:rPr>
              <a:t>http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5"/>
              </a:rPr>
              <a:t>://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5"/>
              </a:rPr>
              <a:t>centeroko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5"/>
              </a:rPr>
              <a:t>.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5"/>
              </a:rPr>
              <a:t>ru</a:t>
            </a:r>
            <a:r>
              <a:rPr lang="en-A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тел.: +7-495-621-76-36 – Ковалева Галина Сергеевна – национальный координатор России (электронная почта – 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6"/>
              </a:rPr>
              <a:t>centeroko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6"/>
              </a:rPr>
              <a:t>@</a:t>
            </a:r>
            <a:r>
              <a:rPr lang="en-US" sz="1600" u="sng" dirty="0" smtClean="0">
                <a:solidFill>
                  <a:schemeClr val="tx2">
                    <a:lumMod val="50000"/>
                  </a:schemeClr>
                </a:solidFill>
                <a:hlinkClick r:id="rId6"/>
              </a:rPr>
              <a:t>mail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6"/>
              </a:rPr>
              <a:t>.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6"/>
              </a:rPr>
              <a:t>ru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</a:p>
          <a:p>
            <a:pPr algn="ctr"/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" name="Рисунок 8" descr="centeroko.ru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652393" y="2862114"/>
            <a:ext cx="5544616" cy="4104456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857" y="989906"/>
            <a:ext cx="72008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55849" y="2142034"/>
            <a:ext cx="1762463" cy="5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841" y="574941"/>
            <a:ext cx="10692765" cy="775005"/>
          </a:xfrm>
        </p:spPr>
        <p:txBody>
          <a:bodyPr>
            <a:noAutofit/>
          </a:bodyPr>
          <a:lstStyle/>
          <a:p>
            <a:r>
              <a:rPr lang="ru-RU" sz="3600" dirty="0" smtClean="0"/>
              <a:t>Модель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ru-RU" sz="3600" dirty="0" smtClean="0"/>
              <a:t>естественнонаучной грамотности исследования </a:t>
            </a:r>
            <a:r>
              <a:rPr lang="en-US" sz="3600" dirty="0" smtClean="0"/>
              <a:t>PISA-2015</a:t>
            </a:r>
            <a:endParaRPr lang="ru-RU" sz="36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7" y="161906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67" y="161906"/>
            <a:ext cx="1753598" cy="540000"/>
          </a:xfrm>
          <a:prstGeom prst="rect">
            <a:avLst/>
          </a:prstGeom>
        </p:spPr>
      </p:pic>
      <p:grpSp>
        <p:nvGrpSpPr>
          <p:cNvPr id="3" name="Группа 18"/>
          <p:cNvGrpSpPr/>
          <p:nvPr/>
        </p:nvGrpSpPr>
        <p:grpSpPr>
          <a:xfrm>
            <a:off x="2556049" y="2934122"/>
            <a:ext cx="1328208" cy="515939"/>
            <a:chOff x="0" y="0"/>
            <a:chExt cx="1328208" cy="515939"/>
          </a:xfrm>
        </p:grpSpPr>
        <p:sp>
          <p:nvSpPr>
            <p:cNvPr id="23" name="Bent Arrow 6"/>
            <p:cNvSpPr/>
            <p:nvPr/>
          </p:nvSpPr>
          <p:spPr>
            <a:xfrm rot="5400000">
              <a:off x="406134" y="-406134"/>
              <a:ext cx="515939" cy="1328208"/>
            </a:xfrm>
            <a:custGeom>
              <a:avLst/>
              <a:gdLst>
                <a:gd name="connsiteX0" fmla="*/ 0 w 721782"/>
                <a:gd name="connsiteY0" fmla="*/ 1299634 h 1299634"/>
                <a:gd name="connsiteX1" fmla="*/ 0 w 721782"/>
                <a:gd name="connsiteY1" fmla="*/ 705621 h 1299634"/>
                <a:gd name="connsiteX2" fmla="*/ 605972 w 721782"/>
                <a:gd name="connsiteY2" fmla="*/ 99649 h 1299634"/>
                <a:gd name="connsiteX3" fmla="*/ 605972 w 721782"/>
                <a:gd name="connsiteY3" fmla="*/ 99649 h 1299634"/>
                <a:gd name="connsiteX4" fmla="*/ 605972 w 721782"/>
                <a:gd name="connsiteY4" fmla="*/ 0 h 1299634"/>
                <a:gd name="connsiteX5" fmla="*/ 721782 w 721782"/>
                <a:gd name="connsiteY5" fmla="*/ 99649 h 1299634"/>
                <a:gd name="connsiteX6" fmla="*/ 605972 w 721782"/>
                <a:gd name="connsiteY6" fmla="*/ 199298 h 1299634"/>
                <a:gd name="connsiteX7" fmla="*/ 605972 w 721782"/>
                <a:gd name="connsiteY7" fmla="*/ 99649 h 1299634"/>
                <a:gd name="connsiteX8" fmla="*/ 605972 w 721782"/>
                <a:gd name="connsiteY8" fmla="*/ 99649 h 1299634"/>
                <a:gd name="connsiteX9" fmla="*/ 0 w 721782"/>
                <a:gd name="connsiteY9" fmla="*/ 705621 h 1299634"/>
                <a:gd name="connsiteX10" fmla="*/ 0 w 721782"/>
                <a:gd name="connsiteY10" fmla="*/ 1299634 h 1299634"/>
                <a:gd name="connsiteX0" fmla="*/ 0 w 721782"/>
                <a:gd name="connsiteY0" fmla="*/ 1199985 h 1199985"/>
                <a:gd name="connsiteX1" fmla="*/ 0 w 721782"/>
                <a:gd name="connsiteY1" fmla="*/ 605972 h 1199985"/>
                <a:gd name="connsiteX2" fmla="*/ 605972 w 721782"/>
                <a:gd name="connsiteY2" fmla="*/ 0 h 1199985"/>
                <a:gd name="connsiteX3" fmla="*/ 605972 w 721782"/>
                <a:gd name="connsiteY3" fmla="*/ 0 h 1199985"/>
                <a:gd name="connsiteX4" fmla="*/ 605972 w 721782"/>
                <a:gd name="connsiteY4" fmla="*/ 363 h 1199985"/>
                <a:gd name="connsiteX5" fmla="*/ 721782 w 721782"/>
                <a:gd name="connsiteY5" fmla="*/ 0 h 1199985"/>
                <a:gd name="connsiteX6" fmla="*/ 605972 w 721782"/>
                <a:gd name="connsiteY6" fmla="*/ 99649 h 1199985"/>
                <a:gd name="connsiteX7" fmla="*/ 605972 w 721782"/>
                <a:gd name="connsiteY7" fmla="*/ 0 h 1199985"/>
                <a:gd name="connsiteX8" fmla="*/ 605972 w 721782"/>
                <a:gd name="connsiteY8" fmla="*/ 0 h 1199985"/>
                <a:gd name="connsiteX9" fmla="*/ 0 w 721782"/>
                <a:gd name="connsiteY9" fmla="*/ 605972 h 1199985"/>
                <a:gd name="connsiteX10" fmla="*/ 0 w 721782"/>
                <a:gd name="connsiteY10" fmla="*/ 1199985 h 1199985"/>
                <a:gd name="connsiteX0" fmla="*/ 0 w 721782"/>
                <a:gd name="connsiteY0" fmla="*/ 1199985 h 1199985"/>
                <a:gd name="connsiteX1" fmla="*/ 0 w 721782"/>
                <a:gd name="connsiteY1" fmla="*/ 605972 h 1199985"/>
                <a:gd name="connsiteX2" fmla="*/ 605972 w 721782"/>
                <a:gd name="connsiteY2" fmla="*/ 0 h 1199985"/>
                <a:gd name="connsiteX3" fmla="*/ 605972 w 721782"/>
                <a:gd name="connsiteY3" fmla="*/ 0 h 1199985"/>
                <a:gd name="connsiteX4" fmla="*/ 605972 w 721782"/>
                <a:gd name="connsiteY4" fmla="*/ 363 h 1199985"/>
                <a:gd name="connsiteX5" fmla="*/ 721782 w 721782"/>
                <a:gd name="connsiteY5" fmla="*/ 0 h 1199985"/>
                <a:gd name="connsiteX6" fmla="*/ 608357 w 721782"/>
                <a:gd name="connsiteY6" fmla="*/ 2018 h 1199985"/>
                <a:gd name="connsiteX7" fmla="*/ 605972 w 721782"/>
                <a:gd name="connsiteY7" fmla="*/ 0 h 1199985"/>
                <a:gd name="connsiteX8" fmla="*/ 605972 w 721782"/>
                <a:gd name="connsiteY8" fmla="*/ 0 h 1199985"/>
                <a:gd name="connsiteX9" fmla="*/ 0 w 721782"/>
                <a:gd name="connsiteY9" fmla="*/ 605972 h 1199985"/>
                <a:gd name="connsiteX10" fmla="*/ 0 w 721782"/>
                <a:gd name="connsiteY10" fmla="*/ 1199985 h 1199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1782" h="1199985">
                  <a:moveTo>
                    <a:pt x="0" y="1199985"/>
                  </a:moveTo>
                  <a:lnTo>
                    <a:pt x="0" y="605972"/>
                  </a:lnTo>
                  <a:cubicBezTo>
                    <a:pt x="0" y="271303"/>
                    <a:pt x="271303" y="0"/>
                    <a:pt x="605972" y="0"/>
                  </a:cubicBezTo>
                  <a:lnTo>
                    <a:pt x="605972" y="0"/>
                  </a:lnTo>
                  <a:lnTo>
                    <a:pt x="605972" y="363"/>
                  </a:lnTo>
                  <a:lnTo>
                    <a:pt x="721782" y="0"/>
                  </a:lnTo>
                  <a:lnTo>
                    <a:pt x="608357" y="2018"/>
                  </a:lnTo>
                  <a:lnTo>
                    <a:pt x="605972" y="0"/>
                  </a:lnTo>
                  <a:lnTo>
                    <a:pt x="605972" y="0"/>
                  </a:lnTo>
                  <a:cubicBezTo>
                    <a:pt x="271303" y="0"/>
                    <a:pt x="0" y="271303"/>
                    <a:pt x="0" y="605972"/>
                  </a:cubicBezTo>
                  <a:lnTo>
                    <a:pt x="0" y="1199985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GB" sz="110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Группа 19"/>
          <p:cNvGrpSpPr/>
          <p:nvPr/>
        </p:nvGrpSpPr>
        <p:grpSpPr>
          <a:xfrm>
            <a:off x="5436369" y="3582194"/>
            <a:ext cx="4470135" cy="515939"/>
            <a:chOff x="0" y="0"/>
            <a:chExt cx="4470135" cy="515939"/>
          </a:xfrm>
        </p:grpSpPr>
        <p:sp>
          <p:nvSpPr>
            <p:cNvPr id="21" name="Bent Arrow 5"/>
            <p:cNvSpPr/>
            <p:nvPr/>
          </p:nvSpPr>
          <p:spPr>
            <a:xfrm rot="5400000">
              <a:off x="1996943" y="-1973130"/>
              <a:ext cx="500062" cy="4446323"/>
            </a:xfrm>
            <a:custGeom>
              <a:avLst/>
              <a:gdLst>
                <a:gd name="connsiteX0" fmla="*/ 0 w 721782"/>
                <a:gd name="connsiteY0" fmla="*/ 3668184 h 3668184"/>
                <a:gd name="connsiteX1" fmla="*/ 0 w 721782"/>
                <a:gd name="connsiteY1" fmla="*/ 705621 h 3668184"/>
                <a:gd name="connsiteX2" fmla="*/ 605972 w 721782"/>
                <a:gd name="connsiteY2" fmla="*/ 99649 h 3668184"/>
                <a:gd name="connsiteX3" fmla="*/ 605972 w 721782"/>
                <a:gd name="connsiteY3" fmla="*/ 99649 h 3668184"/>
                <a:gd name="connsiteX4" fmla="*/ 605972 w 721782"/>
                <a:gd name="connsiteY4" fmla="*/ 0 h 3668184"/>
                <a:gd name="connsiteX5" fmla="*/ 721782 w 721782"/>
                <a:gd name="connsiteY5" fmla="*/ 99649 h 3668184"/>
                <a:gd name="connsiteX6" fmla="*/ 605972 w 721782"/>
                <a:gd name="connsiteY6" fmla="*/ 199298 h 3668184"/>
                <a:gd name="connsiteX7" fmla="*/ 605972 w 721782"/>
                <a:gd name="connsiteY7" fmla="*/ 99649 h 3668184"/>
                <a:gd name="connsiteX8" fmla="*/ 605972 w 721782"/>
                <a:gd name="connsiteY8" fmla="*/ 99649 h 3668184"/>
                <a:gd name="connsiteX9" fmla="*/ 0 w 721782"/>
                <a:gd name="connsiteY9" fmla="*/ 705621 h 3668184"/>
                <a:gd name="connsiteX10" fmla="*/ 0 w 721782"/>
                <a:gd name="connsiteY10" fmla="*/ 3668184 h 3668184"/>
                <a:gd name="connsiteX0" fmla="*/ 0 w 721782"/>
                <a:gd name="connsiteY0" fmla="*/ 3668184 h 3668184"/>
                <a:gd name="connsiteX1" fmla="*/ 0 w 721782"/>
                <a:gd name="connsiteY1" fmla="*/ 705621 h 3668184"/>
                <a:gd name="connsiteX2" fmla="*/ 605972 w 721782"/>
                <a:gd name="connsiteY2" fmla="*/ 99649 h 3668184"/>
                <a:gd name="connsiteX3" fmla="*/ 605972 w 721782"/>
                <a:gd name="connsiteY3" fmla="*/ 99649 h 3668184"/>
                <a:gd name="connsiteX4" fmla="*/ 605972 w 721782"/>
                <a:gd name="connsiteY4" fmla="*/ 0 h 3668184"/>
                <a:gd name="connsiteX5" fmla="*/ 721782 w 721782"/>
                <a:gd name="connsiteY5" fmla="*/ 99649 h 3668184"/>
                <a:gd name="connsiteX6" fmla="*/ 603591 w 721782"/>
                <a:gd name="connsiteY6" fmla="*/ 101667 h 3668184"/>
                <a:gd name="connsiteX7" fmla="*/ 605972 w 721782"/>
                <a:gd name="connsiteY7" fmla="*/ 99649 h 3668184"/>
                <a:gd name="connsiteX8" fmla="*/ 605972 w 721782"/>
                <a:gd name="connsiteY8" fmla="*/ 99649 h 3668184"/>
                <a:gd name="connsiteX9" fmla="*/ 0 w 721782"/>
                <a:gd name="connsiteY9" fmla="*/ 705621 h 3668184"/>
                <a:gd name="connsiteX10" fmla="*/ 0 w 721782"/>
                <a:gd name="connsiteY10" fmla="*/ 3668184 h 3668184"/>
                <a:gd name="connsiteX0" fmla="*/ 0 w 721782"/>
                <a:gd name="connsiteY0" fmla="*/ 3570552 h 3570552"/>
                <a:gd name="connsiteX1" fmla="*/ 0 w 721782"/>
                <a:gd name="connsiteY1" fmla="*/ 607989 h 3570552"/>
                <a:gd name="connsiteX2" fmla="*/ 605972 w 721782"/>
                <a:gd name="connsiteY2" fmla="*/ 2017 h 3570552"/>
                <a:gd name="connsiteX3" fmla="*/ 605972 w 721782"/>
                <a:gd name="connsiteY3" fmla="*/ 2017 h 3570552"/>
                <a:gd name="connsiteX4" fmla="*/ 603591 w 721782"/>
                <a:gd name="connsiteY4" fmla="*/ 0 h 3570552"/>
                <a:gd name="connsiteX5" fmla="*/ 721782 w 721782"/>
                <a:gd name="connsiteY5" fmla="*/ 2017 h 3570552"/>
                <a:gd name="connsiteX6" fmla="*/ 603591 w 721782"/>
                <a:gd name="connsiteY6" fmla="*/ 4035 h 3570552"/>
                <a:gd name="connsiteX7" fmla="*/ 605972 w 721782"/>
                <a:gd name="connsiteY7" fmla="*/ 2017 h 3570552"/>
                <a:gd name="connsiteX8" fmla="*/ 605972 w 721782"/>
                <a:gd name="connsiteY8" fmla="*/ 2017 h 3570552"/>
                <a:gd name="connsiteX9" fmla="*/ 0 w 721782"/>
                <a:gd name="connsiteY9" fmla="*/ 607989 h 3570552"/>
                <a:gd name="connsiteX10" fmla="*/ 0 w 721782"/>
                <a:gd name="connsiteY10" fmla="*/ 3570552 h 357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1782" h="3570552">
                  <a:moveTo>
                    <a:pt x="0" y="3570552"/>
                  </a:moveTo>
                  <a:lnTo>
                    <a:pt x="0" y="607989"/>
                  </a:lnTo>
                  <a:cubicBezTo>
                    <a:pt x="0" y="273320"/>
                    <a:pt x="271303" y="2017"/>
                    <a:pt x="605972" y="2017"/>
                  </a:cubicBezTo>
                  <a:lnTo>
                    <a:pt x="605972" y="2017"/>
                  </a:lnTo>
                  <a:lnTo>
                    <a:pt x="603591" y="0"/>
                  </a:lnTo>
                  <a:lnTo>
                    <a:pt x="721782" y="2017"/>
                  </a:lnTo>
                  <a:lnTo>
                    <a:pt x="603591" y="4035"/>
                  </a:lnTo>
                  <a:lnTo>
                    <a:pt x="605972" y="2017"/>
                  </a:lnTo>
                  <a:lnTo>
                    <a:pt x="605972" y="2017"/>
                  </a:lnTo>
                  <a:cubicBezTo>
                    <a:pt x="271303" y="2017"/>
                    <a:pt x="0" y="273320"/>
                    <a:pt x="0" y="607989"/>
                  </a:cubicBezTo>
                  <a:lnTo>
                    <a:pt x="0" y="3570552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GB" sz="1100">
                <a:solidFill>
                  <a:schemeClr val="tx1"/>
                </a:solidFill>
              </a:endParaRPr>
            </a:p>
          </p:txBody>
        </p:sp>
        <p:sp>
          <p:nvSpPr>
            <p:cNvPr id="22" name="Bent Arrow 6"/>
            <p:cNvSpPr/>
            <p:nvPr/>
          </p:nvSpPr>
          <p:spPr>
            <a:xfrm rot="5400000">
              <a:off x="406134" y="-406134"/>
              <a:ext cx="515939" cy="1328208"/>
            </a:xfrm>
            <a:custGeom>
              <a:avLst/>
              <a:gdLst>
                <a:gd name="connsiteX0" fmla="*/ 0 w 721782"/>
                <a:gd name="connsiteY0" fmla="*/ 1299634 h 1299634"/>
                <a:gd name="connsiteX1" fmla="*/ 0 w 721782"/>
                <a:gd name="connsiteY1" fmla="*/ 705621 h 1299634"/>
                <a:gd name="connsiteX2" fmla="*/ 605972 w 721782"/>
                <a:gd name="connsiteY2" fmla="*/ 99649 h 1299634"/>
                <a:gd name="connsiteX3" fmla="*/ 605972 w 721782"/>
                <a:gd name="connsiteY3" fmla="*/ 99649 h 1299634"/>
                <a:gd name="connsiteX4" fmla="*/ 605972 w 721782"/>
                <a:gd name="connsiteY4" fmla="*/ 0 h 1299634"/>
                <a:gd name="connsiteX5" fmla="*/ 721782 w 721782"/>
                <a:gd name="connsiteY5" fmla="*/ 99649 h 1299634"/>
                <a:gd name="connsiteX6" fmla="*/ 605972 w 721782"/>
                <a:gd name="connsiteY6" fmla="*/ 199298 h 1299634"/>
                <a:gd name="connsiteX7" fmla="*/ 605972 w 721782"/>
                <a:gd name="connsiteY7" fmla="*/ 99649 h 1299634"/>
                <a:gd name="connsiteX8" fmla="*/ 605972 w 721782"/>
                <a:gd name="connsiteY8" fmla="*/ 99649 h 1299634"/>
                <a:gd name="connsiteX9" fmla="*/ 0 w 721782"/>
                <a:gd name="connsiteY9" fmla="*/ 705621 h 1299634"/>
                <a:gd name="connsiteX10" fmla="*/ 0 w 721782"/>
                <a:gd name="connsiteY10" fmla="*/ 1299634 h 1299634"/>
                <a:gd name="connsiteX0" fmla="*/ 0 w 721782"/>
                <a:gd name="connsiteY0" fmla="*/ 1199985 h 1199985"/>
                <a:gd name="connsiteX1" fmla="*/ 0 w 721782"/>
                <a:gd name="connsiteY1" fmla="*/ 605972 h 1199985"/>
                <a:gd name="connsiteX2" fmla="*/ 605972 w 721782"/>
                <a:gd name="connsiteY2" fmla="*/ 0 h 1199985"/>
                <a:gd name="connsiteX3" fmla="*/ 605972 w 721782"/>
                <a:gd name="connsiteY3" fmla="*/ 0 h 1199985"/>
                <a:gd name="connsiteX4" fmla="*/ 605972 w 721782"/>
                <a:gd name="connsiteY4" fmla="*/ 363 h 1199985"/>
                <a:gd name="connsiteX5" fmla="*/ 721782 w 721782"/>
                <a:gd name="connsiteY5" fmla="*/ 0 h 1199985"/>
                <a:gd name="connsiteX6" fmla="*/ 605972 w 721782"/>
                <a:gd name="connsiteY6" fmla="*/ 99649 h 1199985"/>
                <a:gd name="connsiteX7" fmla="*/ 605972 w 721782"/>
                <a:gd name="connsiteY7" fmla="*/ 0 h 1199985"/>
                <a:gd name="connsiteX8" fmla="*/ 605972 w 721782"/>
                <a:gd name="connsiteY8" fmla="*/ 0 h 1199985"/>
                <a:gd name="connsiteX9" fmla="*/ 0 w 721782"/>
                <a:gd name="connsiteY9" fmla="*/ 605972 h 1199985"/>
                <a:gd name="connsiteX10" fmla="*/ 0 w 721782"/>
                <a:gd name="connsiteY10" fmla="*/ 1199985 h 1199985"/>
                <a:gd name="connsiteX0" fmla="*/ 0 w 721782"/>
                <a:gd name="connsiteY0" fmla="*/ 1199985 h 1199985"/>
                <a:gd name="connsiteX1" fmla="*/ 0 w 721782"/>
                <a:gd name="connsiteY1" fmla="*/ 605972 h 1199985"/>
                <a:gd name="connsiteX2" fmla="*/ 605972 w 721782"/>
                <a:gd name="connsiteY2" fmla="*/ 0 h 1199985"/>
                <a:gd name="connsiteX3" fmla="*/ 605972 w 721782"/>
                <a:gd name="connsiteY3" fmla="*/ 0 h 1199985"/>
                <a:gd name="connsiteX4" fmla="*/ 605972 w 721782"/>
                <a:gd name="connsiteY4" fmla="*/ 363 h 1199985"/>
                <a:gd name="connsiteX5" fmla="*/ 721782 w 721782"/>
                <a:gd name="connsiteY5" fmla="*/ 0 h 1199985"/>
                <a:gd name="connsiteX6" fmla="*/ 608357 w 721782"/>
                <a:gd name="connsiteY6" fmla="*/ 2018 h 1199985"/>
                <a:gd name="connsiteX7" fmla="*/ 605972 w 721782"/>
                <a:gd name="connsiteY7" fmla="*/ 0 h 1199985"/>
                <a:gd name="connsiteX8" fmla="*/ 605972 w 721782"/>
                <a:gd name="connsiteY8" fmla="*/ 0 h 1199985"/>
                <a:gd name="connsiteX9" fmla="*/ 0 w 721782"/>
                <a:gd name="connsiteY9" fmla="*/ 605972 h 1199985"/>
                <a:gd name="connsiteX10" fmla="*/ 0 w 721782"/>
                <a:gd name="connsiteY10" fmla="*/ 1199985 h 1199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1782" h="1199985">
                  <a:moveTo>
                    <a:pt x="0" y="1199985"/>
                  </a:moveTo>
                  <a:lnTo>
                    <a:pt x="0" y="605972"/>
                  </a:lnTo>
                  <a:cubicBezTo>
                    <a:pt x="0" y="271303"/>
                    <a:pt x="271303" y="0"/>
                    <a:pt x="605972" y="0"/>
                  </a:cubicBezTo>
                  <a:lnTo>
                    <a:pt x="605972" y="0"/>
                  </a:lnTo>
                  <a:lnTo>
                    <a:pt x="605972" y="363"/>
                  </a:lnTo>
                  <a:lnTo>
                    <a:pt x="721782" y="0"/>
                  </a:lnTo>
                  <a:lnTo>
                    <a:pt x="608357" y="2018"/>
                  </a:lnTo>
                  <a:lnTo>
                    <a:pt x="605972" y="0"/>
                  </a:lnTo>
                  <a:lnTo>
                    <a:pt x="605972" y="0"/>
                  </a:lnTo>
                  <a:cubicBezTo>
                    <a:pt x="271303" y="0"/>
                    <a:pt x="0" y="271303"/>
                    <a:pt x="0" y="605972"/>
                  </a:cubicBezTo>
                  <a:lnTo>
                    <a:pt x="0" y="1199985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GB" sz="110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467817" y="1998018"/>
            <a:ext cx="10945216" cy="4536504"/>
            <a:chOff x="1215" y="1635"/>
            <a:chExt cx="9855" cy="4140"/>
          </a:xfrm>
        </p:grpSpPr>
        <p:sp>
          <p:nvSpPr>
            <p:cNvPr id="27661" name="AutoShape 13"/>
            <p:cNvSpPr>
              <a:spLocks noChangeArrowheads="1"/>
            </p:cNvSpPr>
            <p:nvPr/>
          </p:nvSpPr>
          <p:spPr bwMode="auto">
            <a:xfrm>
              <a:off x="1215" y="1635"/>
              <a:ext cx="9855" cy="4140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43137"/>
              </a:srgbClr>
            </a:solidFill>
            <a:ln w="9525">
              <a:solidFill>
                <a:srgbClr val="76923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8" name="Group 2"/>
            <p:cNvGrpSpPr>
              <a:grpSpLocks/>
            </p:cNvGrpSpPr>
            <p:nvPr/>
          </p:nvGrpSpPr>
          <p:grpSpPr bwMode="auto">
            <a:xfrm>
              <a:off x="1302" y="1701"/>
              <a:ext cx="9573" cy="3940"/>
              <a:chOff x="1302" y="792"/>
              <a:chExt cx="9573" cy="3940"/>
            </a:xfrm>
          </p:grpSpPr>
          <p:sp>
            <p:nvSpPr>
              <p:cNvPr id="27651" name="AutoShape 3"/>
              <p:cNvSpPr>
                <a:spLocks noChangeArrowheads="1"/>
              </p:cNvSpPr>
              <p:nvPr/>
            </p:nvSpPr>
            <p:spPr bwMode="auto">
              <a:xfrm>
                <a:off x="1302" y="1267"/>
                <a:ext cx="1853" cy="2052"/>
              </a:xfrm>
              <a:prstGeom prst="roundRect">
                <a:avLst>
                  <a:gd name="adj" fmla="val 16667"/>
                </a:avLst>
              </a:prstGeom>
              <a:solidFill>
                <a:srgbClr val="C2D69B"/>
              </a:solidFill>
              <a:ln w="9525">
                <a:solidFill>
                  <a:srgbClr val="C2D69B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400" b="1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Контексты</a:t>
                </a:r>
                <a:endPara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2" name="AutoShape 4"/>
              <p:cNvSpPr>
                <a:spLocks noChangeArrowheads="1"/>
              </p:cNvSpPr>
              <p:nvPr/>
            </p:nvSpPr>
            <p:spPr bwMode="auto">
              <a:xfrm>
                <a:off x="1379" y="1798"/>
                <a:ext cx="1731" cy="1421"/>
              </a:xfrm>
              <a:prstGeom prst="roundRect">
                <a:avLst>
                  <a:gd name="adj" fmla="val 16667"/>
                </a:avLst>
              </a:prstGeom>
              <a:solidFill>
                <a:srgbClr val="EAF1DD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56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Личные, местные/национальные и глобальные проблемы, как современные, так и исторические, которые требуют понимания вопросов науки и технологий.</a:t>
                </a:r>
                <a:endPara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3" name="AutoShape 5"/>
              <p:cNvSpPr>
                <a:spLocks noChangeArrowheads="1"/>
              </p:cNvSpPr>
              <p:nvPr/>
            </p:nvSpPr>
            <p:spPr bwMode="auto">
              <a:xfrm>
                <a:off x="3298" y="1738"/>
                <a:ext cx="2426" cy="1971"/>
              </a:xfrm>
              <a:prstGeom prst="roundRect">
                <a:avLst>
                  <a:gd name="adj" fmla="val 16667"/>
                </a:avLst>
              </a:prstGeom>
              <a:solidFill>
                <a:srgbClr val="9BBB59"/>
              </a:solidFill>
              <a:ln w="9525">
                <a:solidFill>
                  <a:srgbClr val="9BBB5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400" b="1" i="0" u="none" strike="noStrike" cap="none" normalizeH="0" baseline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itchFamily="34" charset="0"/>
                    <a:cs typeface="Arial" pitchFamily="34" charset="0"/>
                  </a:rPr>
                  <a:t>Ко</a:t>
                </a:r>
                <a:r>
                  <a:rPr kumimoji="0" lang="ru-RU" sz="2400" b="1" i="0" u="none" strike="noStrike" cap="none" normalizeH="0" baseline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itchFamily="34" charset="0"/>
                    <a:cs typeface="Arial" pitchFamily="34" charset="0"/>
                  </a:rPr>
                  <a:t>мпетенции</a:t>
                </a:r>
                <a:endPara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4" name="AutoShape 6"/>
              <p:cNvSpPr>
                <a:spLocks noChangeArrowheads="1"/>
              </p:cNvSpPr>
              <p:nvPr/>
            </p:nvSpPr>
            <p:spPr bwMode="auto">
              <a:xfrm>
                <a:off x="3391" y="2285"/>
                <a:ext cx="2277" cy="1332"/>
              </a:xfrm>
              <a:prstGeom prst="roundRect">
                <a:avLst>
                  <a:gd name="adj" fmla="val 16667"/>
                </a:avLst>
              </a:prstGeom>
              <a:solidFill>
                <a:srgbClr val="4E6128"/>
              </a:solidFill>
              <a:ln w="9525">
                <a:solidFill>
                  <a:srgbClr val="4E6128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56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itchFamily="34" charset="0"/>
                    <a:cs typeface="Arial" pitchFamily="34" charset="0"/>
                  </a:rPr>
                  <a:t>Способность научно объяснять явления, применять методы естественнонаучного исследования, интерпретировать данные и использовать научные доказательства для получения выводов.</a:t>
                </a:r>
                <a:endPara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5" name="AutoShape 7"/>
              <p:cNvSpPr>
                <a:spLocks noChangeArrowheads="1"/>
              </p:cNvSpPr>
              <p:nvPr/>
            </p:nvSpPr>
            <p:spPr bwMode="auto">
              <a:xfrm>
                <a:off x="5814" y="2467"/>
                <a:ext cx="2304" cy="2187"/>
              </a:xfrm>
              <a:prstGeom prst="roundRect">
                <a:avLst>
                  <a:gd name="adj" fmla="val 16667"/>
                </a:avLst>
              </a:prstGeom>
              <a:solidFill>
                <a:srgbClr val="C2D69B"/>
              </a:solidFill>
              <a:ln w="9525">
                <a:solidFill>
                  <a:srgbClr val="C2D69B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Отношение</a:t>
                </a:r>
                <a:endPara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6" name="AutoShape 8"/>
              <p:cNvSpPr>
                <a:spLocks noChangeArrowheads="1"/>
              </p:cNvSpPr>
              <p:nvPr/>
            </p:nvSpPr>
            <p:spPr bwMode="auto">
              <a:xfrm>
                <a:off x="5871" y="2958"/>
                <a:ext cx="2190" cy="1628"/>
              </a:xfrm>
              <a:prstGeom prst="roundRect">
                <a:avLst>
                  <a:gd name="adj" fmla="val 16667"/>
                </a:avLst>
              </a:prstGeom>
              <a:solidFill>
                <a:srgbClr val="EAF1DD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56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55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Отношение к науке, которое характеризуется интересом к науке и технологиям, пониманием ценности научного изучения вопросов</a:t>
                </a:r>
                <a:r>
                  <a:rPr kumimoji="0" lang="ru-RU" sz="155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,</a:t>
                </a:r>
                <a:r>
                  <a:rPr kumimoji="0" lang="ru-RU" sz="155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 там, где это необходимо, и осведомленностью о проблемах окружающей среды, а также осознанием важности их решения.</a:t>
                </a:r>
                <a:endParaRPr kumimoji="0" lang="ru-RU" sz="15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7" name="AutoShape 9"/>
              <p:cNvSpPr>
                <a:spLocks noChangeArrowheads="1"/>
              </p:cNvSpPr>
              <p:nvPr/>
            </p:nvSpPr>
            <p:spPr bwMode="auto">
              <a:xfrm>
                <a:off x="8291" y="2456"/>
                <a:ext cx="2584" cy="2276"/>
              </a:xfrm>
              <a:prstGeom prst="roundRect">
                <a:avLst>
                  <a:gd name="adj" fmla="val 16667"/>
                </a:avLst>
              </a:prstGeom>
              <a:solidFill>
                <a:srgbClr val="C2D69B"/>
              </a:solidFill>
              <a:ln w="9525">
                <a:solidFill>
                  <a:srgbClr val="C2D69B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Знания</a:t>
                </a:r>
                <a:endPara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8" name="AutoShape 10"/>
              <p:cNvSpPr>
                <a:spLocks noChangeArrowheads="1"/>
              </p:cNvSpPr>
              <p:nvPr/>
            </p:nvSpPr>
            <p:spPr bwMode="auto">
              <a:xfrm>
                <a:off x="8351" y="2947"/>
                <a:ext cx="2456" cy="1707"/>
              </a:xfrm>
              <a:prstGeom prst="roundRect">
                <a:avLst>
                  <a:gd name="adj" fmla="val 16667"/>
                </a:avLst>
              </a:prstGeom>
              <a:solidFill>
                <a:srgbClr val="EAF1DD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56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55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Понимание основных фактов, идей и теорий, образующих фундамент научного знания. Такое знание включает в себя знание о природе и технологиях (знание содержания), знание о методах получения научных знаний (знание процедур), понимание обоснованности этих процедур и их использования (методологическое знание).</a:t>
                </a:r>
                <a:endParaRPr kumimoji="0" lang="ru-RU" sz="15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9" name="Text Box 11"/>
              <p:cNvSpPr txBox="1">
                <a:spLocks noChangeArrowheads="1"/>
              </p:cNvSpPr>
              <p:nvPr/>
            </p:nvSpPr>
            <p:spPr bwMode="auto">
              <a:xfrm>
                <a:off x="3030" y="792"/>
                <a:ext cx="3129" cy="7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От учащихся требуется продемонстрировать компетенции в определенном контексте</a:t>
                </a:r>
                <a:endPara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60" name="Text Box 12"/>
              <p:cNvSpPr txBox="1">
                <a:spLocks noChangeArrowheads="1"/>
              </p:cNvSpPr>
              <p:nvPr/>
            </p:nvSpPr>
            <p:spPr bwMode="auto">
              <a:xfrm>
                <a:off x="6207" y="1383"/>
                <a:ext cx="2739" cy="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Знания и отношение определяют результаты учащихся</a:t>
                </a:r>
                <a:endPara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162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3830" y="197354"/>
            <a:ext cx="10172978" cy="963543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3600" b="1" dirty="0" smtClean="0"/>
              <a:t>Результаты 15-летних учащихся </a:t>
            </a:r>
            <a:br>
              <a:rPr lang="ru-RU" sz="3600" b="1" dirty="0" smtClean="0"/>
            </a:br>
            <a:r>
              <a:rPr lang="ru-RU" sz="3600" b="1" dirty="0" smtClean="0"/>
              <a:t>по естественнонаучной грамотности</a:t>
            </a:r>
          </a:p>
        </p:txBody>
      </p:sp>
      <p:sp>
        <p:nvSpPr>
          <p:cNvPr id="68611" name="AutoShape 5"/>
          <p:cNvSpPr>
            <a:spLocks/>
          </p:cNvSpPr>
          <p:nvPr/>
        </p:nvSpPr>
        <p:spPr bwMode="auto">
          <a:xfrm>
            <a:off x="7136603" y="1277938"/>
            <a:ext cx="466158" cy="2604432"/>
          </a:xfrm>
          <a:prstGeom prst="leftBrace">
            <a:avLst>
              <a:gd name="adj1" fmla="val 60919"/>
              <a:gd name="adj2" fmla="val 50000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68612" name="AutoShape 6"/>
          <p:cNvSpPr>
            <a:spLocks/>
          </p:cNvSpPr>
          <p:nvPr/>
        </p:nvSpPr>
        <p:spPr bwMode="auto">
          <a:xfrm>
            <a:off x="7136602" y="3958657"/>
            <a:ext cx="453782" cy="415625"/>
          </a:xfrm>
          <a:prstGeom prst="leftBrace">
            <a:avLst>
              <a:gd name="adj1" fmla="val 8334"/>
              <a:gd name="adj2" fmla="val 50000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68613" name="AutoShape 7"/>
          <p:cNvSpPr>
            <a:spLocks/>
          </p:cNvSpPr>
          <p:nvPr/>
        </p:nvSpPr>
        <p:spPr bwMode="auto">
          <a:xfrm>
            <a:off x="7136603" y="4446290"/>
            <a:ext cx="517725" cy="2592288"/>
          </a:xfrm>
          <a:prstGeom prst="leftBrace">
            <a:avLst>
              <a:gd name="adj1" fmla="val 38007"/>
              <a:gd name="adj2" fmla="val 50000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68614" name="Text Box 8"/>
          <p:cNvSpPr txBox="1">
            <a:spLocks noChangeArrowheads="1"/>
          </p:cNvSpPr>
          <p:nvPr/>
        </p:nvSpPr>
        <p:spPr bwMode="auto">
          <a:xfrm>
            <a:off x="539825" y="1614021"/>
            <a:ext cx="6056523" cy="160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900" dirty="0"/>
              <a:t>Лидирующие страны и территории: </a:t>
            </a:r>
            <a:r>
              <a:rPr lang="ru-RU" sz="1900" dirty="0" smtClean="0"/>
              <a:t>Сингапур, Япония, Эстония, Тайвань,  Финляндия </a:t>
            </a:r>
            <a:endParaRPr lang="ru-RU" sz="1900" dirty="0"/>
          </a:p>
          <a:p>
            <a:pPr algn="ctr">
              <a:spcBef>
                <a:spcPct val="50000"/>
              </a:spcBef>
            </a:pPr>
            <a:r>
              <a:rPr lang="ru-RU" sz="1900" dirty="0" smtClean="0"/>
              <a:t>27 стран, </a:t>
            </a:r>
            <a:r>
              <a:rPr lang="ru-RU" sz="1900" dirty="0"/>
              <a:t/>
            </a:r>
            <a:br>
              <a:rPr lang="ru-RU" sz="1900" dirty="0"/>
            </a:br>
            <a:r>
              <a:rPr lang="ru-RU" sz="1900" dirty="0"/>
              <a:t>средний балл </a:t>
            </a:r>
            <a:r>
              <a:rPr lang="ru-RU" sz="1900" dirty="0" smtClean="0"/>
              <a:t>которых </a:t>
            </a:r>
            <a:r>
              <a:rPr lang="ru-RU" sz="1900" dirty="0"/>
              <a:t>статистически значимо </a:t>
            </a:r>
            <a:r>
              <a:rPr lang="ru-RU" sz="1900" b="1" u="sng" dirty="0"/>
              <a:t>выше</a:t>
            </a:r>
            <a:r>
              <a:rPr lang="ru-RU" sz="1900" dirty="0"/>
              <a:t> среднего балла России</a:t>
            </a:r>
          </a:p>
        </p:txBody>
      </p:sp>
      <p:sp>
        <p:nvSpPr>
          <p:cNvPr id="68615" name="Text Box 9"/>
          <p:cNvSpPr txBox="1">
            <a:spLocks noChangeArrowheads="1"/>
          </p:cNvSpPr>
          <p:nvPr/>
        </p:nvSpPr>
        <p:spPr bwMode="auto">
          <a:xfrm>
            <a:off x="665859" y="5421386"/>
            <a:ext cx="6210670" cy="694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8823" tIns="54411" rIns="108823" bIns="54411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900" dirty="0" smtClean="0"/>
              <a:t>35 </a:t>
            </a:r>
            <a:r>
              <a:rPr lang="ru-RU" sz="1900" dirty="0"/>
              <a:t>стран, средний балл которых статистически значимо </a:t>
            </a:r>
            <a:r>
              <a:rPr lang="ru-RU" sz="1900" b="1" u="sng" dirty="0"/>
              <a:t>ниже</a:t>
            </a:r>
            <a:r>
              <a:rPr lang="ru-RU" sz="1900" dirty="0"/>
              <a:t> среднего балла России</a:t>
            </a:r>
          </a:p>
        </p:txBody>
      </p:sp>
      <p:sp>
        <p:nvSpPr>
          <p:cNvPr id="68616" name="Text Box 10"/>
          <p:cNvSpPr txBox="1">
            <a:spLocks noChangeArrowheads="1"/>
          </p:cNvSpPr>
          <p:nvPr/>
        </p:nvSpPr>
        <p:spPr bwMode="auto">
          <a:xfrm>
            <a:off x="467817" y="3733112"/>
            <a:ext cx="6408712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900" dirty="0" smtClean="0"/>
              <a:t>7 </a:t>
            </a:r>
            <a:r>
              <a:rPr lang="ru-RU" sz="1900" dirty="0"/>
              <a:t>стран, средний балл которых не отличается от балла России </a:t>
            </a:r>
            <a:br>
              <a:rPr lang="ru-RU" sz="1900" dirty="0"/>
            </a:br>
            <a:r>
              <a:rPr lang="ru-RU" sz="1900" dirty="0" smtClean="0"/>
              <a:t>(Швеция, Чешская Республика, Испания, Латвия, Люксембург, Италия, Буэнос-Айрес (Аргентина))</a:t>
            </a:r>
            <a:endParaRPr lang="ru-RU" sz="19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7" y="161906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67" y="161906"/>
            <a:ext cx="1753598" cy="540000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832" y="1061671"/>
            <a:ext cx="2032301" cy="6007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 l="899" t="46244" r="722" b="52417"/>
          <a:stretch>
            <a:fillRect/>
          </a:stretch>
        </p:blipFill>
        <p:spPr bwMode="auto">
          <a:xfrm>
            <a:off x="7668617" y="3798218"/>
            <a:ext cx="4140000" cy="166497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9365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российских 15-летних </a:t>
            </a:r>
            <a:br>
              <a:rPr lang="ru-RU" dirty="0" smtClean="0"/>
            </a:br>
            <a:r>
              <a:rPr lang="ru-RU" dirty="0" smtClean="0"/>
              <a:t>учащихся по естественнонаучной грамотности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7" y="161906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67" y="161906"/>
            <a:ext cx="1753598" cy="5400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809" y="2790106"/>
            <a:ext cx="5442729" cy="3326112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441" y="2790107"/>
            <a:ext cx="5442729" cy="3312368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6161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113504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Три группы умений, характеризующих естественнонаучную грамотность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Объяснение или описание естественнонаучных явлений на основе имеющихся научных знаний, а также прогнозирование изменений.</a:t>
            </a:r>
          </a:p>
          <a:p>
            <a:pPr lvl="0"/>
            <a:r>
              <a:rPr lang="ru-RU" dirty="0"/>
              <a:t>Распознавание научных вопросов и применение методов естественнонаучного исследования.</a:t>
            </a:r>
          </a:p>
          <a:p>
            <a:r>
              <a:rPr lang="ru-RU" dirty="0"/>
              <a:t>Интерпретация данных и использование научных доказательств для получения выводов.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74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1063037"/>
          </a:xfrm>
        </p:spPr>
        <p:txBody>
          <a:bodyPr>
            <a:normAutofit fontScale="90000"/>
          </a:bodyPr>
          <a:lstStyle/>
          <a:p>
            <a:r>
              <a:rPr lang="ru-RU" sz="3800" dirty="0" smtClean="0">
                <a:solidFill>
                  <a:srgbClr val="222268"/>
                </a:solidFill>
                <a:latin typeface="Arial" charset="0"/>
              </a:rPr>
              <a:t>Основные умения </a:t>
            </a:r>
            <a:r>
              <a:rPr lang="ru-RU" sz="3800" dirty="0">
                <a:solidFill>
                  <a:srgbClr val="222268"/>
                </a:solidFill>
                <a:latin typeface="Arial" charset="0"/>
              </a:rPr>
              <a:t>естественнонаучной </a:t>
            </a:r>
            <a:r>
              <a:rPr lang="ru-RU" sz="3800" dirty="0" smtClean="0">
                <a:solidFill>
                  <a:srgbClr val="222268"/>
                </a:solidFill>
                <a:latin typeface="Arial" charset="0"/>
              </a:rPr>
              <a:t>грамотности</a:t>
            </a:r>
            <a:endParaRPr lang="ru-RU" sz="3800" dirty="0">
              <a:solidFill>
                <a:srgbClr val="222268"/>
              </a:solidFill>
              <a:latin typeface="Arial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7892269"/>
              </p:ext>
            </p:extLst>
          </p:nvPr>
        </p:nvGraphicFramePr>
        <p:xfrm>
          <a:off x="1089078" y="1990108"/>
          <a:ext cx="10098723" cy="4298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762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113504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Основное требование к заданиям по оцениванию естественнонаучной грамотности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43" y="2286050"/>
            <a:ext cx="10692765" cy="411380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Эти задания нацелены </a:t>
            </a:r>
            <a:r>
              <a:rPr lang="ru-RU" dirty="0"/>
              <a:t>на </a:t>
            </a:r>
            <a:r>
              <a:rPr lang="ru-RU" dirty="0" smtClean="0"/>
              <a:t>проверку </a:t>
            </a:r>
            <a:r>
              <a:rPr lang="ru-RU" dirty="0"/>
              <a:t>умений, </a:t>
            </a:r>
            <a:r>
              <a:rPr lang="ru-RU" dirty="0" smtClean="0"/>
              <a:t>характеризующих естественнонаучную грамотность, но </a:t>
            </a:r>
            <a:r>
              <a:rPr lang="ru-RU" dirty="0"/>
              <a:t>при этом </a:t>
            </a:r>
            <a:r>
              <a:rPr lang="ru-RU" dirty="0" smtClean="0"/>
              <a:t>должны основываться </a:t>
            </a:r>
            <a:r>
              <a:rPr lang="ru-RU" b="1" dirty="0"/>
              <a:t>на ситуациях, которые можно назвать жизненными, реальными или просто интересными ребятам</a:t>
            </a:r>
            <a:r>
              <a:rPr lang="ru-RU" dirty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30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4382</TotalTime>
  <Words>1959</Words>
  <Application>Microsoft Office PowerPoint</Application>
  <PresentationFormat>Произвольный</PresentationFormat>
  <Paragraphs>214</Paragraphs>
  <Slides>32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Связи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0" baseType="lpstr">
      <vt:lpstr>ＭＳ Ｐゴシック</vt:lpstr>
      <vt:lpstr>Arial</vt:lpstr>
      <vt:lpstr>Calibri</vt:lpstr>
      <vt:lpstr>Garamond</vt:lpstr>
      <vt:lpstr>Times</vt:lpstr>
      <vt:lpstr>Times New Roman</vt:lpstr>
      <vt:lpstr>Тема Office</vt:lpstr>
      <vt:lpstr>\\localhost\Users\Kohin\Desktop\Семинар PISA-2018\естественнонаучная грамотность\Macintosh HD:Users:Kohin:Desktop:Семинар PISA-2018:естественнонаучная грамотность:модель_заданий_по_ЕНГ.docx!OLE_LINK1</vt:lpstr>
      <vt:lpstr>Презентация PowerPoint</vt:lpstr>
      <vt:lpstr>Презентация PowerPoint</vt:lpstr>
      <vt:lpstr>Естественнонаучная грамотность   (исследование PISA)</vt:lpstr>
      <vt:lpstr>Модель  естественнонаучной грамотности исследования PISA-2015</vt:lpstr>
      <vt:lpstr>Результаты 15-летних учащихся  по естественнонаучной грамотности</vt:lpstr>
      <vt:lpstr>Результаты российских 15-летних  учащихся по естественнонаучной грамотности</vt:lpstr>
      <vt:lpstr>Три группы умений, характеризующих естественнонаучную грамотность </vt:lpstr>
      <vt:lpstr>Основные умения естественнонаучной грамотности</vt:lpstr>
      <vt:lpstr>Основное требование к заданиям по оцениванию естественнонаучной грамотности </vt:lpstr>
      <vt:lpstr>Модель заданий по оцениванию естественнонаучной грамотности</vt:lpstr>
      <vt:lpstr>Презентация PowerPoint</vt:lpstr>
      <vt:lpstr>ТИПЫ НАУЧНОГО ЗНАНИЯ </vt:lpstr>
      <vt:lpstr>КОНТЕКСТЫ </vt:lpstr>
      <vt:lpstr>ПОЗНАВАТЕЛЬНЫЕ УРОВНИ </vt:lpstr>
      <vt:lpstr>В этом задании рассматривается явление, которое называется «синдром гибели пчелиных семей». Вводные материалы включают короткий текст, описывающий это явление, и график, представляющий результаты исследования, в котором изучалась связь между использованием инсектицида имидаклоприда и гибелью пчелиных семей. </vt:lpstr>
      <vt:lpstr>Для правильного ответа на этот вопрос учащиеся должны дать объяснение, в котором говорится о том, что цветы не смогут образовывать семена без опыления. Умение, которое требуется для ответа на этот вопрос, относится к группе «научное объяснение явлений», а именно, учащимся надо вспомнить и применить соответствующие естественнонаучные знания. </vt:lpstr>
      <vt:lpstr>Учащимся предлагается выбрать один из трех вариантов в каждом выпадающем меню: гибель пчелиных семей; концентрация имидаклоприда в пище; невосприимчивость пчёл к имидаклоприду.  </vt:lpstr>
      <vt:lpstr>Правильный ответ состоит в том, что ученые изучали влияние концентрации имидаклоприда в пище на гибель пчелиных семей, и такой ответ указывает на то, что учащийся правильно идентифицирует независимые и зависимые переменные в данном эксперименте. </vt:lpstr>
      <vt:lpstr>Этот вопрос требует интерпретации графика с данными о взаимосвязи между концентрацией применяемого инсектицида и временем, через которое погибают пчелиные семьи. Таким образом, этот вопрос направлен на оценивание умения, относящегося к группе «интерпретация данных и использование научных доказательств для получения выводов». </vt:lpstr>
      <vt:lpstr>Правильный ответ – это первый вариант: «Семьи, подвергшиеся воздействию большего количества имидаклоприда, обычно гибнут быстрее». Этот вывод следует из анализа графика, показывающего, что в период с 14-й по 20-ю неделю проведения эксперимента процент гибели пчелиных семей выше при концентрации инсектицида 400 мг/кг в сравнении с 20 мг/кг. </vt:lpstr>
      <vt:lpstr>Учащиеся должны предложить гипотезу для объяснения гибели пчелиных семей в контрольной группе, то есть здесь проверяется одно из умений, входящее в группу «научное объяснение явлений». </vt:lpstr>
      <vt:lpstr>В правильном ответе указывается, что должна существовать какая-то другая естественная причина для гибели изучаемых пчелиных семей или что ульи в контрольной группе не были надежно защищены от воздействия инсектицида. </vt:lpstr>
      <vt:lpstr>Учащиеся должны использовать соответствующие научные знания о  вирусных инфекциях, чтобы объяснить явление, описанное в вопросе, а именно, присутствие чужеродной ДНК в клетках пчел. То есть данный вопрос проверяет умение из группы «научное объяснение явлений». </vt:lpstr>
      <vt:lpstr>Здесь третий вариант является правильным выбором: В клетках пчёл была обнаружена ДНК, не принадлежащая пчёлам. </vt:lpstr>
      <vt:lpstr>Комментарий к этому и другим заданиям PISA:  </vt:lpstr>
      <vt:lpstr>ИССЛЕДОВАНИЕ СКЛОНОВ ДОЛИНЫ</vt:lpstr>
      <vt:lpstr>РАЦИОНАЛЬНОЕ РЫБОВОДСТВО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Для дополнительной информации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Victoria Baranova</dc:creator>
  <cp:lastModifiedBy>Olga</cp:lastModifiedBy>
  <cp:revision>124</cp:revision>
  <dcterms:created xsi:type="dcterms:W3CDTF">2016-12-10T16:25:45Z</dcterms:created>
  <dcterms:modified xsi:type="dcterms:W3CDTF">2018-03-31T10:28:09Z</dcterms:modified>
</cp:coreProperties>
</file>